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5" r:id="rId2"/>
    <p:sldId id="266" r:id="rId3"/>
    <p:sldId id="267" r:id="rId4"/>
    <p:sldId id="270" r:id="rId5"/>
    <p:sldId id="268" r:id="rId6"/>
    <p:sldId id="273" r:id="rId7"/>
    <p:sldId id="274" r:id="rId8"/>
    <p:sldId id="258" r:id="rId9"/>
    <p:sldId id="279" r:id="rId10"/>
    <p:sldId id="280" r:id="rId11"/>
    <p:sldId id="286" r:id="rId12"/>
    <p:sldId id="283" r:id="rId13"/>
    <p:sldId id="284" r:id="rId14"/>
    <p:sldId id="276" r:id="rId15"/>
    <p:sldId id="277" r:id="rId16"/>
    <p:sldId id="272" r:id="rId17"/>
    <p:sldId id="261" r:id="rId18"/>
    <p:sldId id="262" r:id="rId19"/>
    <p:sldId id="278" r:id="rId20"/>
    <p:sldId id="285" r:id="rId21"/>
    <p:sldId id="26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517" autoAdjust="0"/>
  </p:normalViewPr>
  <p:slideViewPr>
    <p:cSldViewPr>
      <p:cViewPr>
        <p:scale>
          <a:sx n="70" d="100"/>
          <a:sy n="70" d="100"/>
        </p:scale>
        <p:origin x="-1302" y="7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1E8142-E4E4-484F-8F9A-8B27A9935DD5}" type="datetimeFigureOut">
              <a:rPr lang="en-US" smtClean="0"/>
              <a:t>10/11/2012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2A28F-FB36-40E2-B120-A21CF736303D}" type="slidenum">
              <a:rPr lang="en-US" smtClean="0"/>
              <a:t>‹#›</a:t>
            </a:fld>
            <a:endParaRPr lang="en-US"/>
          </a:p>
        </p:txBody>
      </p:sp>
    </p:spTree>
    <p:extLst>
      <p:ext uri="{BB962C8B-B14F-4D97-AF65-F5344CB8AC3E}">
        <p14:creationId xmlns:p14="http://schemas.microsoft.com/office/powerpoint/2010/main" val="957945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A2A28F-FB36-40E2-B120-A21CF736303D}" type="slidenum">
              <a:rPr lang="en-US" smtClean="0"/>
              <a:t>1</a:t>
            </a:fld>
            <a:endParaRPr lang="en-US"/>
          </a:p>
        </p:txBody>
      </p:sp>
    </p:spTree>
    <p:extLst>
      <p:ext uri="{BB962C8B-B14F-4D97-AF65-F5344CB8AC3E}">
        <p14:creationId xmlns:p14="http://schemas.microsoft.com/office/powerpoint/2010/main" val="190972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SzPct val="125000"/>
              <a:buFont typeface="Wingdings" pitchFamily="-84" charset="2"/>
              <a:buChar char="§"/>
            </a:pPr>
            <a:r>
              <a:rPr lang="en-US" sz="1200" b="1" dirty="0" smtClean="0"/>
              <a:t>Step 1</a:t>
            </a:r>
            <a:r>
              <a:rPr lang="en-US" sz="1200" dirty="0" smtClean="0"/>
              <a:t>:   </a:t>
            </a:r>
          </a:p>
          <a:p>
            <a:pPr eaLnBrk="1" hangingPunct="1">
              <a:buSzPct val="125000"/>
            </a:pPr>
            <a:r>
              <a:rPr lang="en-US" sz="1200" dirty="0" smtClean="0"/>
              <a:t>      A script running at the Indiana University (IU) PRAGMA node queries the </a:t>
            </a:r>
            <a:r>
              <a:rPr lang="en-US" sz="1200" dirty="0" err="1" smtClean="0"/>
              <a:t>GeoPortal</a:t>
            </a:r>
            <a:r>
              <a:rPr lang="en-US" sz="1200" dirty="0" smtClean="0"/>
              <a:t> server running at UTM. Retrieves metadata describing raster datasets of Mount </a:t>
            </a:r>
            <a:r>
              <a:rPr lang="en-US" sz="1200" dirty="0" err="1" smtClean="0"/>
              <a:t>Kinabalu</a:t>
            </a:r>
            <a:r>
              <a:rPr lang="en-US" sz="1200" dirty="0" smtClean="0"/>
              <a:t>, environmental and satellite data, and point occurrences of specimen collections</a:t>
            </a:r>
          </a:p>
          <a:p>
            <a:pPr eaLnBrk="1" hangingPunct="1">
              <a:buSzPct val="125000"/>
              <a:buFont typeface="Wingdings" pitchFamily="-84" charset="2"/>
              <a:buChar char="§"/>
            </a:pPr>
            <a:r>
              <a:rPr lang="en-US" sz="1200" b="1" dirty="0" smtClean="0"/>
              <a:t>Step 2</a:t>
            </a:r>
            <a:r>
              <a:rPr lang="en-US" sz="1200" dirty="0" smtClean="0"/>
              <a:t>:</a:t>
            </a:r>
          </a:p>
          <a:p>
            <a:pPr eaLnBrk="1" hangingPunct="1">
              <a:buSzPct val="125000"/>
            </a:pPr>
            <a:r>
              <a:rPr lang="en-US" sz="1200" dirty="0" smtClean="0"/>
              <a:t>      By analyzing the resulting metadata records, the script downloads the datasets stored in a </a:t>
            </a:r>
            <a:r>
              <a:rPr lang="en-US" sz="1200" dirty="0" err="1" smtClean="0"/>
              <a:t>Dropbox</a:t>
            </a:r>
            <a:r>
              <a:rPr lang="en-US" sz="1200" dirty="0" smtClean="0"/>
              <a:t> location </a:t>
            </a:r>
          </a:p>
          <a:p>
            <a:pPr eaLnBrk="1" hangingPunct="1">
              <a:buSzPct val="125000"/>
              <a:buFont typeface="Wingdings" pitchFamily="-84" charset="2"/>
              <a:buChar char="§"/>
            </a:pPr>
            <a:r>
              <a:rPr lang="en-US" sz="1200" b="1" dirty="0" smtClean="0"/>
              <a:t>Step 3</a:t>
            </a:r>
            <a:r>
              <a:rPr lang="en-US" sz="1200" dirty="0" smtClean="0"/>
              <a:t>:  </a:t>
            </a:r>
          </a:p>
          <a:p>
            <a:pPr eaLnBrk="1" hangingPunct="1">
              <a:buSzPct val="125000"/>
            </a:pPr>
            <a:r>
              <a:rPr lang="en-US" sz="1200" dirty="0" smtClean="0"/>
              <a:t>      Script posts the data sets as occurrence sets to the </a:t>
            </a:r>
            <a:r>
              <a:rPr lang="en-US" sz="1200" dirty="0" err="1" smtClean="0"/>
              <a:t>Lifemapper</a:t>
            </a:r>
            <a:r>
              <a:rPr lang="en-US" sz="1200" dirty="0" smtClean="0"/>
              <a:t> instance running at University of Kansas. Using the returned occurrence set identifiers, the script submits post experiment requests to </a:t>
            </a:r>
            <a:r>
              <a:rPr lang="en-US" sz="1200" dirty="0" err="1" smtClean="0"/>
              <a:t>Lifemapper</a:t>
            </a:r>
            <a:r>
              <a:rPr lang="en-US" sz="1200" dirty="0" smtClean="0"/>
              <a:t>  </a:t>
            </a:r>
          </a:p>
          <a:p>
            <a:pPr eaLnBrk="1" hangingPunct="1">
              <a:buSzPct val="125000"/>
              <a:buFont typeface="Wingdings" pitchFamily="-84" charset="2"/>
              <a:buChar char="§"/>
            </a:pPr>
            <a:r>
              <a:rPr lang="en-US" sz="1200" b="1" dirty="0" smtClean="0"/>
              <a:t>Step 4</a:t>
            </a:r>
            <a:r>
              <a:rPr lang="en-US" sz="1200" dirty="0" smtClean="0"/>
              <a:t>:  </a:t>
            </a:r>
          </a:p>
          <a:p>
            <a:pPr eaLnBrk="1" hangingPunct="1">
              <a:spcAft>
                <a:spcPts val="600"/>
              </a:spcAft>
              <a:buSzPct val="125000"/>
            </a:pPr>
            <a:r>
              <a:rPr lang="en-US" sz="1200" dirty="0" smtClean="0"/>
              <a:t>      Script retrieves metadata results returned for each </a:t>
            </a:r>
            <a:r>
              <a:rPr lang="en-US" sz="1200" dirty="0" err="1" smtClean="0"/>
              <a:t>Lifemapper</a:t>
            </a:r>
            <a:r>
              <a:rPr lang="en-US" sz="1200" dirty="0" smtClean="0"/>
              <a:t> experiment</a:t>
            </a:r>
          </a:p>
          <a:p>
            <a:pPr eaLnBrk="1" hangingPunct="1">
              <a:buSzPct val="125000"/>
              <a:buFont typeface="Wingdings" pitchFamily="-84" charset="2"/>
              <a:buChar char="§"/>
            </a:pPr>
            <a:r>
              <a:rPr lang="en-US" sz="1200" b="1" dirty="0" smtClean="0"/>
              <a:t>Step 5</a:t>
            </a:r>
            <a:r>
              <a:rPr lang="en-US" sz="1200" dirty="0" smtClean="0"/>
              <a:t>:  </a:t>
            </a:r>
          </a:p>
          <a:p>
            <a:pPr eaLnBrk="1" hangingPunct="1">
              <a:spcAft>
                <a:spcPts val="600"/>
              </a:spcAft>
              <a:buSzPct val="125000"/>
            </a:pPr>
            <a:r>
              <a:rPr lang="en-US" sz="1200" dirty="0" smtClean="0"/>
              <a:t>      Script catalogs provenance metadata describing each experiment, along with the URL for </a:t>
            </a:r>
            <a:r>
              <a:rPr lang="en-US" sz="1200" dirty="0" err="1" smtClean="0"/>
              <a:t>Lifemapper</a:t>
            </a:r>
            <a:r>
              <a:rPr lang="en-US" sz="1200" dirty="0" smtClean="0"/>
              <a:t> prediction outputs, in a </a:t>
            </a:r>
            <a:r>
              <a:rPr lang="en-US" sz="1200" dirty="0" err="1" smtClean="0"/>
              <a:t>GeoPortal</a:t>
            </a:r>
            <a:r>
              <a:rPr lang="en-US" sz="1200" dirty="0" smtClean="0"/>
              <a:t> server instance running at IU</a:t>
            </a:r>
          </a:p>
          <a:p>
            <a:endParaRPr lang="en-US" dirty="0"/>
          </a:p>
        </p:txBody>
      </p:sp>
      <p:sp>
        <p:nvSpPr>
          <p:cNvPr id="4" name="Slide Number Placeholder 3"/>
          <p:cNvSpPr>
            <a:spLocks noGrp="1"/>
          </p:cNvSpPr>
          <p:nvPr>
            <p:ph type="sldNum" sz="quarter" idx="10"/>
          </p:nvPr>
        </p:nvSpPr>
        <p:spPr/>
        <p:txBody>
          <a:bodyPr/>
          <a:lstStyle/>
          <a:p>
            <a:fld id="{37A2A28F-FB36-40E2-B120-A21CF736303D}" type="slidenum">
              <a:rPr lang="en-US" smtClean="0"/>
              <a:t>8</a:t>
            </a:fld>
            <a:endParaRPr lang="en-US"/>
          </a:p>
        </p:txBody>
      </p:sp>
    </p:spTree>
    <p:extLst>
      <p:ext uri="{BB962C8B-B14F-4D97-AF65-F5344CB8AC3E}">
        <p14:creationId xmlns:p14="http://schemas.microsoft.com/office/powerpoint/2010/main" val="2705468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For those of you unfamiliar with Lifemapper, it is a 2-fold project</a:t>
            </a:r>
          </a:p>
          <a:p>
            <a:pPr lvl="1"/>
            <a:r>
              <a:rPr lang="en-US" sz="1200" b="1" kern="1200" dirty="0" smtClean="0">
                <a:solidFill>
                  <a:schemeClr val="tx1"/>
                </a:solidFill>
                <a:effectLst/>
                <a:latin typeface="+mn-lt"/>
                <a:ea typeface="+mn-ea"/>
                <a:cs typeface="+mn-cs"/>
              </a:rPr>
              <a:t>First</a:t>
            </a:r>
            <a:r>
              <a:rPr lang="en-US" sz="1200" kern="1200" dirty="0" smtClean="0">
                <a:solidFill>
                  <a:schemeClr val="tx1"/>
                </a:solidFill>
                <a:effectLst/>
                <a:latin typeface="+mn-lt"/>
                <a:ea typeface="+mn-ea"/>
                <a:cs typeface="+mn-cs"/>
              </a:rPr>
              <a:t> is an archive of projected species distributions – maps indicating areas where species can live based on where they’ve been found and the environmental conditions there.  </a:t>
            </a:r>
          </a:p>
          <a:p>
            <a:pPr lvl="2"/>
            <a:r>
              <a:rPr lang="en-US" sz="1200" kern="1200" dirty="0" smtClean="0">
                <a:solidFill>
                  <a:schemeClr val="tx1"/>
                </a:solidFill>
                <a:effectLst/>
                <a:latin typeface="+mn-lt"/>
                <a:ea typeface="+mn-ea"/>
                <a:cs typeface="+mn-cs"/>
              </a:rPr>
              <a:t>These maps are projected for both current climate conditions and future climate conditions predicted by Global Climate Models using scenarios defined by IPCC.</a:t>
            </a:r>
          </a:p>
          <a:p>
            <a:pPr lvl="2"/>
            <a:r>
              <a:rPr lang="en-US" sz="1200" kern="1200" dirty="0" smtClean="0">
                <a:solidFill>
                  <a:schemeClr val="tx1"/>
                </a:solidFill>
                <a:effectLst/>
                <a:latin typeface="+mn-lt"/>
                <a:ea typeface="+mn-ea"/>
                <a:cs typeface="+mn-cs"/>
              </a:rPr>
              <a:t>The inputs to this archive include </a:t>
            </a:r>
          </a:p>
          <a:p>
            <a:pPr lvl="3"/>
            <a:r>
              <a:rPr lang="en-US" sz="1200" kern="1200" dirty="0" smtClean="0">
                <a:solidFill>
                  <a:schemeClr val="tx1"/>
                </a:solidFill>
                <a:effectLst/>
                <a:latin typeface="+mn-lt"/>
                <a:ea typeface="+mn-ea"/>
                <a:cs typeface="+mn-cs"/>
              </a:rPr>
              <a:t>specimen locations aggregated by GBIF, the Global Biodiversity Information Facility, and </a:t>
            </a:r>
          </a:p>
          <a:p>
            <a:pPr lvl="3"/>
            <a:r>
              <a:rPr lang="en-US" sz="1200" kern="1200" dirty="0" smtClean="0">
                <a:solidFill>
                  <a:schemeClr val="tx1"/>
                </a:solidFill>
                <a:effectLst/>
                <a:latin typeface="+mn-lt"/>
                <a:ea typeface="+mn-ea"/>
                <a:cs typeface="+mn-cs"/>
              </a:rPr>
              <a:t>climate data from </a:t>
            </a:r>
            <a:r>
              <a:rPr lang="en-US" sz="1200" kern="1200" dirty="0" err="1" smtClean="0">
                <a:solidFill>
                  <a:schemeClr val="tx1"/>
                </a:solidFill>
                <a:effectLst/>
                <a:latin typeface="+mn-lt"/>
                <a:ea typeface="+mn-ea"/>
                <a:cs typeface="+mn-cs"/>
              </a:rPr>
              <a:t>Worldclim</a:t>
            </a:r>
            <a:r>
              <a:rPr lang="en-US" sz="1200" kern="1200" dirty="0" smtClean="0">
                <a:solidFill>
                  <a:schemeClr val="tx1"/>
                </a:solidFill>
                <a:effectLst/>
                <a:latin typeface="+mn-lt"/>
                <a:ea typeface="+mn-ea"/>
                <a:cs typeface="+mn-cs"/>
              </a:rPr>
              <a:t> and predicted future climate data from modeling centers</a:t>
            </a:r>
          </a:p>
          <a:p>
            <a:pPr lvl="1"/>
            <a:r>
              <a:rPr lang="en-US" sz="1200" b="1" kern="1200" dirty="0" smtClean="0">
                <a:solidFill>
                  <a:schemeClr val="tx1"/>
                </a:solidFill>
                <a:effectLst/>
                <a:latin typeface="+mn-lt"/>
                <a:ea typeface="+mn-ea"/>
                <a:cs typeface="+mn-cs"/>
              </a:rPr>
              <a:t>Second</a:t>
            </a:r>
            <a:r>
              <a:rPr lang="en-US" sz="1200" kern="1200" dirty="0" smtClean="0">
                <a:solidFill>
                  <a:schemeClr val="tx1"/>
                </a:solidFill>
                <a:effectLst/>
                <a:latin typeface="+mn-lt"/>
                <a:ea typeface="+mn-ea"/>
                <a:cs typeface="+mn-cs"/>
              </a:rPr>
              <a:t> is a set of tools and data for researchers</a:t>
            </a:r>
          </a:p>
          <a:p>
            <a:pPr lvl="2"/>
            <a:r>
              <a:rPr lang="en-US" sz="1200" kern="1200" dirty="0" smtClean="0">
                <a:solidFill>
                  <a:schemeClr val="tx1"/>
                </a:solidFill>
                <a:effectLst/>
                <a:latin typeface="+mn-lt"/>
                <a:ea typeface="+mn-ea"/>
                <a:cs typeface="+mn-cs"/>
              </a:rPr>
              <a:t>GBIF occurrence data assembled by species</a:t>
            </a:r>
          </a:p>
          <a:p>
            <a:pPr lvl="2"/>
            <a:r>
              <a:rPr lang="en-US" sz="1200" kern="1200" dirty="0" smtClean="0">
                <a:solidFill>
                  <a:schemeClr val="tx1"/>
                </a:solidFill>
                <a:effectLst/>
                <a:latin typeface="+mn-lt"/>
                <a:ea typeface="+mn-ea"/>
                <a:cs typeface="+mn-cs"/>
              </a:rPr>
              <a:t>Current Climate data from </a:t>
            </a:r>
            <a:r>
              <a:rPr lang="en-US" sz="1200" kern="1200" dirty="0" err="1" smtClean="0">
                <a:solidFill>
                  <a:schemeClr val="tx1"/>
                </a:solidFill>
                <a:effectLst/>
                <a:latin typeface="+mn-lt"/>
                <a:ea typeface="+mn-ea"/>
                <a:cs typeface="+mn-cs"/>
              </a:rPr>
              <a:t>Worldclim</a:t>
            </a:r>
            <a:r>
              <a:rPr lang="en-US" sz="1200" kern="1200" dirty="0" smtClean="0">
                <a:solidFill>
                  <a:schemeClr val="tx1"/>
                </a:solidFill>
                <a:effectLst/>
                <a:latin typeface="+mn-lt"/>
                <a:ea typeface="+mn-ea"/>
                <a:cs typeface="+mn-cs"/>
              </a:rPr>
              <a:t>, and Future climate data, assembled from GCM outputs </a:t>
            </a:r>
          </a:p>
          <a:p>
            <a:pPr lvl="2"/>
            <a:r>
              <a:rPr lang="en-US" sz="1200" b="1" kern="1200" dirty="0" smtClean="0">
                <a:solidFill>
                  <a:schemeClr val="tx1"/>
                </a:solidFill>
                <a:effectLst/>
                <a:latin typeface="+mn-lt"/>
                <a:ea typeface="+mn-ea"/>
                <a:cs typeface="+mn-cs"/>
              </a:rPr>
              <a:t>LmSDM</a:t>
            </a:r>
            <a:r>
              <a:rPr lang="en-US" sz="1200" kern="1200" dirty="0" smtClean="0">
                <a:solidFill>
                  <a:schemeClr val="tx1"/>
                </a:solidFill>
                <a:effectLst/>
                <a:latin typeface="+mn-lt"/>
                <a:ea typeface="+mn-ea"/>
                <a:cs typeface="+mn-cs"/>
              </a:rPr>
              <a:t> Tools allowing Species Distribution Modeling (aka ENM, PDM,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 from our data, or user-uploaded data</a:t>
            </a:r>
          </a:p>
          <a:p>
            <a:pPr lvl="2"/>
            <a:r>
              <a:rPr lang="en-US" sz="1200" b="1" kern="1200" dirty="0" smtClean="0">
                <a:solidFill>
                  <a:schemeClr val="tx1"/>
                </a:solidFill>
                <a:effectLst/>
                <a:latin typeface="+mn-lt"/>
                <a:ea typeface="+mn-ea"/>
                <a:cs typeface="+mn-cs"/>
              </a:rPr>
              <a:t>LmRAD</a:t>
            </a:r>
            <a:r>
              <a:rPr lang="en-US" sz="1200" kern="1200" dirty="0" smtClean="0">
                <a:solidFill>
                  <a:schemeClr val="tx1"/>
                </a:solidFill>
                <a:effectLst/>
                <a:latin typeface="+mn-lt"/>
                <a:ea typeface="+mn-ea"/>
                <a:cs typeface="+mn-cs"/>
              </a:rPr>
              <a:t> Tools allowing analysis of multiple species (1000s to 10s of 1000s) over multiple areas at multiple scales</a:t>
            </a:r>
          </a:p>
          <a:p>
            <a:pPr lvl="1"/>
            <a:r>
              <a:rPr lang="en-US" sz="1200" kern="1200" dirty="0" smtClean="0">
                <a:solidFill>
                  <a:schemeClr val="tx1"/>
                </a:solidFill>
                <a:effectLst/>
                <a:latin typeface="+mn-lt"/>
                <a:ea typeface="+mn-ea"/>
                <a:cs typeface="+mn-cs"/>
              </a:rPr>
              <a:t>Our guiding principal in everything we do, is </a:t>
            </a:r>
            <a:r>
              <a:rPr lang="en-US" sz="1200" b="1" kern="1200" dirty="0" smtClean="0">
                <a:solidFill>
                  <a:schemeClr val="tx1"/>
                </a:solidFill>
                <a:effectLst/>
                <a:latin typeface="+mn-lt"/>
                <a:ea typeface="+mn-ea"/>
                <a:cs typeface="+mn-cs"/>
              </a:rPr>
              <a:t>standards</a:t>
            </a:r>
            <a:r>
              <a:rPr lang="en-US" sz="1200" kern="1200" dirty="0" smtClean="0">
                <a:solidFill>
                  <a:schemeClr val="tx1"/>
                </a:solidFill>
                <a:effectLst/>
                <a:latin typeface="+mn-lt"/>
                <a:ea typeface="+mn-ea"/>
                <a:cs typeface="+mn-cs"/>
              </a:rPr>
              <a:t> – both in data formats and communication protocols</a:t>
            </a:r>
          </a:p>
        </p:txBody>
      </p:sp>
      <p:sp>
        <p:nvSpPr>
          <p:cNvPr id="4" name="Slide Number Placeholder 3"/>
          <p:cNvSpPr>
            <a:spLocks noGrp="1"/>
          </p:cNvSpPr>
          <p:nvPr>
            <p:ph type="sldNum" sz="quarter" idx="10"/>
          </p:nvPr>
        </p:nvSpPr>
        <p:spPr/>
        <p:txBody>
          <a:bodyPr/>
          <a:lstStyle/>
          <a:p>
            <a:fld id="{08BCF649-5B55-544D-AA2E-68C53F24AC55}" type="slidenum">
              <a:rPr lang="en-US" smtClean="0"/>
              <a:t>9</a:t>
            </a:fld>
            <a:endParaRPr lang="en-US"/>
          </a:p>
        </p:txBody>
      </p:sp>
    </p:spTree>
    <p:extLst>
      <p:ext uri="{BB962C8B-B14F-4D97-AF65-F5344CB8AC3E}">
        <p14:creationId xmlns:p14="http://schemas.microsoft.com/office/powerpoint/2010/main" val="57216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input </a:t>
            </a:r>
            <a:r>
              <a:rPr lang="en-US" baseline="0" dirty="0" smtClean="0"/>
              <a:t>data for our biodiversity expedition is accepted in standard formats</a:t>
            </a:r>
          </a:p>
          <a:p>
            <a:pPr marL="628650" lvl="1" indent="-171450">
              <a:buFont typeface="Arial"/>
              <a:buChar char="•"/>
            </a:pPr>
            <a:r>
              <a:rPr lang="en-US" baseline="0" dirty="0" smtClean="0"/>
              <a:t>For point data, We accept </a:t>
            </a:r>
            <a:r>
              <a:rPr lang="en-US" baseline="0" dirty="0" err="1" smtClean="0"/>
              <a:t>shapefiles</a:t>
            </a:r>
            <a:r>
              <a:rPr lang="en-US" baseline="0" dirty="0" smtClean="0"/>
              <a:t>, CSV, or XML files </a:t>
            </a:r>
          </a:p>
          <a:p>
            <a:pPr marL="628650" lvl="1" indent="-171450">
              <a:buFont typeface="Arial"/>
              <a:buChar char="•"/>
            </a:pPr>
            <a:r>
              <a:rPr lang="en-US" baseline="0" dirty="0" smtClean="0"/>
              <a:t>For environmental layers, we accept standard raster formats</a:t>
            </a:r>
          </a:p>
          <a:p>
            <a:pPr marL="171450" indent="-171450">
              <a:buFont typeface="Arial"/>
              <a:buChar char="•"/>
            </a:pPr>
            <a:r>
              <a:rPr lang="en-US" baseline="0" dirty="0" smtClean="0"/>
              <a:t>We made minimal modifications to the Mount </a:t>
            </a:r>
            <a:r>
              <a:rPr lang="en-US" baseline="0" dirty="0" err="1" smtClean="0"/>
              <a:t>Kinabalu</a:t>
            </a:r>
            <a:r>
              <a:rPr lang="en-US" baseline="0" dirty="0" smtClean="0"/>
              <a:t> data, simply editing the projection metadata</a:t>
            </a:r>
          </a:p>
          <a:p>
            <a:pPr marL="171450" indent="-171450">
              <a:buFont typeface="Arial"/>
              <a:buChar char="•"/>
            </a:pPr>
            <a:r>
              <a:rPr lang="en-US" baseline="0" dirty="0" smtClean="0"/>
              <a:t>We did some needed extensions to LM core, allowing any projection</a:t>
            </a:r>
          </a:p>
          <a:p>
            <a:endParaRPr lang="en-US" baseline="0" dirty="0" smtClean="0"/>
          </a:p>
        </p:txBody>
      </p:sp>
      <p:sp>
        <p:nvSpPr>
          <p:cNvPr id="4" name="Slide Number Placeholder 3"/>
          <p:cNvSpPr>
            <a:spLocks noGrp="1"/>
          </p:cNvSpPr>
          <p:nvPr>
            <p:ph type="sldNum" sz="quarter" idx="10"/>
          </p:nvPr>
        </p:nvSpPr>
        <p:spPr/>
        <p:txBody>
          <a:bodyPr/>
          <a:lstStyle/>
          <a:p>
            <a:fld id="{7264DE64-E136-D641-8F92-BCEA967BD919}" type="slidenum">
              <a:rPr lang="en-US" smtClean="0"/>
              <a:t>10</a:t>
            </a:fld>
            <a:endParaRPr lang="en-US"/>
          </a:p>
        </p:txBody>
      </p:sp>
    </p:spTree>
    <p:extLst>
      <p:ext uri="{BB962C8B-B14F-4D97-AF65-F5344CB8AC3E}">
        <p14:creationId xmlns:p14="http://schemas.microsoft.com/office/powerpoint/2010/main" val="4179211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AC2ECA-B2D3-4E1C-9574-0E3FEF7FCF21}" type="slidenum">
              <a:rPr lang="en-US"/>
              <a:pPr/>
              <a:t>11</a:t>
            </a:fld>
            <a:endParaRPr lang="en-US"/>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p:txBody>
          <a:bodyPr/>
          <a:lstStyle/>
          <a:p>
            <a:pPr marL="171450" lvl="0" indent="-171450">
              <a:buFont typeface="Arial"/>
              <a:buChar char="•"/>
            </a:pPr>
            <a:r>
              <a:rPr lang="en-US" sz="1200" kern="1200" dirty="0" smtClean="0">
                <a:solidFill>
                  <a:schemeClr val="tx1"/>
                </a:solidFill>
                <a:effectLst/>
                <a:latin typeface="+mn-lt"/>
                <a:ea typeface="+mn-ea"/>
                <a:cs typeface="+mn-cs"/>
              </a:rPr>
              <a:t>We’d like to continue with a more-extensive</a:t>
            </a:r>
            <a:r>
              <a:rPr lang="en-US" sz="1200" kern="1200" baseline="0" dirty="0" smtClean="0">
                <a:solidFill>
                  <a:schemeClr val="tx1"/>
                </a:solidFill>
                <a:effectLst/>
                <a:latin typeface="+mn-lt"/>
                <a:ea typeface="+mn-ea"/>
                <a:cs typeface="+mn-cs"/>
              </a:rPr>
              <a:t> proof of concept to increase the communication and automation b/w PRAGMA and LM</a:t>
            </a:r>
          </a:p>
          <a:p>
            <a:pPr marL="628650" lvl="1" indent="-171450">
              <a:buFont typeface="Arial"/>
              <a:buChar char="•"/>
            </a:pPr>
            <a:r>
              <a:rPr lang="en-US" sz="1200" kern="1200" baseline="0" dirty="0" smtClean="0">
                <a:solidFill>
                  <a:schemeClr val="tx1"/>
                </a:solidFill>
                <a:effectLst/>
                <a:latin typeface="+mn-lt"/>
                <a:ea typeface="+mn-ea"/>
                <a:cs typeface="+mn-cs"/>
              </a:rPr>
              <a:t>This will rely on metadata which we’ll get to in a minute</a:t>
            </a:r>
          </a:p>
          <a:p>
            <a:pPr marL="628650" lvl="1" indent="-171450">
              <a:buFont typeface="Arial"/>
              <a:buChar char="•"/>
            </a:pPr>
            <a:r>
              <a:rPr lang="en-US" sz="1200" kern="1200" baseline="0" dirty="0" smtClean="0">
                <a:solidFill>
                  <a:schemeClr val="tx1"/>
                </a:solidFill>
                <a:effectLst/>
                <a:latin typeface="+mn-lt"/>
                <a:ea typeface="+mn-ea"/>
                <a:cs typeface="+mn-cs"/>
              </a:rPr>
              <a:t>It will also utilize our </a:t>
            </a:r>
            <a:r>
              <a:rPr lang="en-US" sz="1200" b="1" kern="1200" baseline="0" dirty="0" smtClean="0">
                <a:solidFill>
                  <a:schemeClr val="tx1"/>
                </a:solidFill>
                <a:effectLst/>
                <a:latin typeface="+mn-lt"/>
                <a:ea typeface="+mn-ea"/>
                <a:cs typeface="+mn-cs"/>
              </a:rPr>
              <a:t>LmRAD module </a:t>
            </a:r>
            <a:r>
              <a:rPr lang="en-US" sz="1200" kern="1200" baseline="0" dirty="0" smtClean="0">
                <a:solidFill>
                  <a:schemeClr val="tx1"/>
                </a:solidFill>
                <a:effectLst/>
                <a:latin typeface="+mn-lt"/>
                <a:ea typeface="+mn-ea"/>
                <a:cs typeface="+mn-cs"/>
              </a:rPr>
              <a:t>for a more interesting experiment</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There are several ways of studying biodiversity patterns. We use one centered on Presence-Absence Matrices (PAMs)</a:t>
            </a:r>
          </a:p>
          <a:p>
            <a:pPr marL="285750" lvl="0" indent="-285750">
              <a:buFont typeface="Arial"/>
              <a:buChar char="•"/>
            </a:pPr>
            <a:r>
              <a:rPr lang="en-US" sz="1200" b="1" kern="1200" dirty="0" smtClean="0">
                <a:solidFill>
                  <a:schemeClr val="tx1"/>
                </a:solidFill>
                <a:effectLst/>
                <a:latin typeface="+mn-lt"/>
                <a:ea typeface="+mn-ea"/>
                <a:cs typeface="+mn-cs"/>
              </a:rPr>
              <a:t>PAM</a:t>
            </a:r>
            <a:r>
              <a:rPr lang="en-US" sz="1200" kern="1200" dirty="0" smtClean="0">
                <a:solidFill>
                  <a:schemeClr val="tx1"/>
                </a:solidFill>
                <a:effectLst/>
                <a:latin typeface="+mn-lt"/>
                <a:ea typeface="+mn-ea"/>
                <a:cs typeface="+mn-cs"/>
              </a:rPr>
              <a:t> is a grid of grids- generally, a very large object.</a:t>
            </a:r>
          </a:p>
          <a:p>
            <a:pPr marL="285750" lvl="0" indent="-285750">
              <a:buFont typeface="Arial"/>
              <a:buChar char="•"/>
            </a:pPr>
            <a:r>
              <a:rPr lang="en-US" sz="1200" kern="1200" dirty="0" smtClean="0">
                <a:solidFill>
                  <a:schemeClr val="tx1"/>
                </a:solidFill>
                <a:effectLst/>
                <a:latin typeface="+mn-lt"/>
                <a:ea typeface="+mn-ea"/>
                <a:cs typeface="+mn-cs"/>
              </a:rPr>
              <a:t>Many interesting properties are contained in vectors calculated directly from the PAM, including </a:t>
            </a:r>
            <a:r>
              <a:rPr lang="en-US" sz="1200" b="1" kern="1200" dirty="0" smtClean="0">
                <a:solidFill>
                  <a:schemeClr val="tx1"/>
                </a:solidFill>
                <a:effectLst/>
                <a:latin typeface="+mn-lt"/>
                <a:ea typeface="+mn-ea"/>
                <a:cs typeface="+mn-cs"/>
              </a:rPr>
              <a:t>covariance between communities, covariance between distributions, distribution of each species, richness of each site</a:t>
            </a:r>
            <a:r>
              <a:rPr lang="en-US" sz="1200" kern="1200" dirty="0" smtClean="0">
                <a:solidFill>
                  <a:schemeClr val="tx1"/>
                </a:solidFill>
                <a:effectLst/>
                <a:latin typeface="+mn-lt"/>
                <a:ea typeface="+mn-ea"/>
                <a:cs typeface="+mn-cs"/>
              </a:rPr>
              <a:t>, </a:t>
            </a:r>
          </a:p>
          <a:p>
            <a:pPr marL="285750" lvl="0" indent="-285750">
              <a:buFont typeface="Arial"/>
              <a:buChar char="•"/>
            </a:pPr>
            <a:r>
              <a:rPr lang="en-US" sz="1200" kern="1200" dirty="0" smtClean="0">
                <a:solidFill>
                  <a:schemeClr val="tx1"/>
                </a:solidFill>
                <a:effectLst/>
                <a:latin typeface="+mn-lt"/>
                <a:ea typeface="+mn-ea"/>
                <a:cs typeface="+mn-cs"/>
              </a:rPr>
              <a:t>From these vectors, most indices follow, quantifying the relationship between </a:t>
            </a:r>
            <a:r>
              <a:rPr lang="en-US" sz="1200" b="1" kern="1200" dirty="0" smtClean="0">
                <a:solidFill>
                  <a:schemeClr val="tx1"/>
                </a:solidFill>
                <a:effectLst/>
                <a:latin typeface="+mn-lt"/>
                <a:ea typeface="+mn-ea"/>
                <a:cs typeface="+mn-cs"/>
              </a:rPr>
              <a:t>taxonomic identity and spatial location</a:t>
            </a:r>
          </a:p>
          <a:p>
            <a:pPr lvl="0"/>
            <a:r>
              <a:rPr lang="en-US" sz="1200" kern="1200" dirty="0" smtClean="0">
                <a:solidFill>
                  <a:schemeClr val="tx1"/>
                </a:solidFill>
                <a:effectLst/>
                <a:latin typeface="+mn-lt"/>
                <a:ea typeface="+mn-ea"/>
                <a:cs typeface="+mn-cs"/>
              </a:rPr>
              <a:t>As the analyses are performed at increased extents, resolutions and taxonomic range, the </a:t>
            </a:r>
            <a:r>
              <a:rPr lang="en-US" sz="1200" b="1" kern="1200" dirty="0" smtClean="0">
                <a:solidFill>
                  <a:schemeClr val="tx1"/>
                </a:solidFill>
                <a:effectLst/>
                <a:latin typeface="+mn-lt"/>
                <a:ea typeface="+mn-ea"/>
                <a:cs typeface="+mn-cs"/>
              </a:rPr>
              <a:t>computational demands increase non-linearly</a:t>
            </a:r>
          </a:p>
          <a:p>
            <a:pPr lvl="0"/>
            <a:r>
              <a:rPr lang="en-US" sz="1200" kern="1200" dirty="0" smtClean="0">
                <a:solidFill>
                  <a:schemeClr val="tx1"/>
                </a:solidFill>
                <a:effectLst/>
                <a:latin typeface="+mn-lt"/>
                <a:ea typeface="+mn-ea"/>
                <a:cs typeface="+mn-cs"/>
              </a:rPr>
              <a:t>Previously, we were in a pre-industrial stage of Macro ecological analysis</a:t>
            </a:r>
          </a:p>
          <a:p>
            <a:pPr marL="285750" lvl="0" indent="-285750">
              <a:buFont typeface="Arial"/>
              <a:buChar char="•"/>
            </a:pPr>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laborious</a:t>
            </a:r>
            <a:r>
              <a:rPr lang="en-US" sz="1200" kern="1200" dirty="0" smtClean="0">
                <a:solidFill>
                  <a:schemeClr val="tx1"/>
                </a:solidFill>
                <a:effectLst/>
                <a:latin typeface="+mn-lt"/>
                <a:ea typeface="+mn-ea"/>
                <a:cs typeface="+mn-cs"/>
              </a:rPr>
              <a:t>, inefficient and error-prone process</a:t>
            </a:r>
          </a:p>
          <a:p>
            <a:pPr marL="285750" lvl="0" indent="-285750">
              <a:buFont typeface="Arial"/>
              <a:buChar char="•"/>
            </a:pPr>
            <a:r>
              <a:rPr lang="en-US" sz="1200" kern="1200" dirty="0" smtClean="0">
                <a:solidFill>
                  <a:schemeClr val="tx1"/>
                </a:solidFill>
                <a:effectLst/>
                <a:latin typeface="+mn-lt"/>
                <a:ea typeface="+mn-ea"/>
                <a:cs typeface="+mn-cs"/>
              </a:rPr>
              <a:t>Must have all data local – </a:t>
            </a:r>
            <a:r>
              <a:rPr lang="en-US" sz="1200" b="1" kern="1200" dirty="0" smtClean="0">
                <a:solidFill>
                  <a:schemeClr val="tx1"/>
                </a:solidFill>
                <a:effectLst/>
                <a:latin typeface="+mn-lt"/>
                <a:ea typeface="+mn-ea"/>
                <a:cs typeface="+mn-cs"/>
              </a:rPr>
              <a:t>now can address remote data</a:t>
            </a:r>
            <a:r>
              <a:rPr lang="en-US" sz="1200" kern="1200" dirty="0" smtClean="0">
                <a:solidFill>
                  <a:schemeClr val="tx1"/>
                </a:solidFill>
                <a:effectLst/>
                <a:latin typeface="+mn-lt"/>
                <a:ea typeface="+mn-ea"/>
                <a:cs typeface="+mn-cs"/>
              </a:rPr>
              <a:t> through URLs</a:t>
            </a:r>
          </a:p>
          <a:p>
            <a:pPr marL="285750" lvl="0" indent="-285750">
              <a:buFont typeface="Arial"/>
              <a:buChar char="•"/>
            </a:pPr>
            <a:r>
              <a:rPr lang="en-US" sz="1200" kern="1200" dirty="0" smtClean="0">
                <a:solidFill>
                  <a:schemeClr val="tx1"/>
                </a:solidFill>
                <a:effectLst/>
                <a:latin typeface="+mn-lt"/>
                <a:ea typeface="+mn-ea"/>
                <a:cs typeface="+mn-cs"/>
              </a:rPr>
              <a:t>Grids can be created for </a:t>
            </a:r>
            <a:r>
              <a:rPr lang="en-US" sz="1200" b="1" kern="1200" dirty="0" smtClean="0">
                <a:solidFill>
                  <a:schemeClr val="tx1"/>
                </a:solidFill>
                <a:effectLst/>
                <a:latin typeface="+mn-lt"/>
                <a:ea typeface="+mn-ea"/>
                <a:cs typeface="+mn-cs"/>
              </a:rPr>
              <a:t>square or hexagonal </a:t>
            </a:r>
            <a:r>
              <a:rPr lang="en-US" sz="1200" kern="1200" dirty="0" smtClean="0">
                <a:solidFill>
                  <a:schemeClr val="tx1"/>
                </a:solidFill>
                <a:effectLst/>
                <a:latin typeface="+mn-lt"/>
                <a:ea typeface="+mn-ea"/>
                <a:cs typeface="+mn-cs"/>
              </a:rPr>
              <a:t>cells, any AOI, any resolution</a:t>
            </a:r>
          </a:p>
          <a:p>
            <a:pPr marL="285750" lvl="0" indent="-285750">
              <a:buFont typeface="Arial"/>
              <a:buChar char="•"/>
            </a:pPr>
            <a:r>
              <a:rPr lang="en-US" sz="1200" b="1" kern="1200" dirty="0" smtClean="0">
                <a:solidFill>
                  <a:schemeClr val="tx1"/>
                </a:solidFill>
                <a:effectLst/>
                <a:latin typeface="+mn-lt"/>
                <a:ea typeface="+mn-ea"/>
                <a:cs typeface="+mn-cs"/>
              </a:rPr>
              <a:t>Intersect 1000s of layers at a time </a:t>
            </a:r>
            <a:r>
              <a:rPr lang="en-US" sz="1200" kern="1200" dirty="0" smtClean="0">
                <a:solidFill>
                  <a:schemeClr val="tx1"/>
                </a:solidFill>
                <a:effectLst/>
                <a:latin typeface="+mn-lt"/>
                <a:ea typeface="+mn-ea"/>
                <a:cs typeface="+mn-cs"/>
              </a:rPr>
              <a:t>– tested with 1038 – took 8 minutes</a:t>
            </a:r>
          </a:p>
          <a:p>
            <a:pPr marL="285750" lvl="0" indent="-285750">
              <a:buFont typeface="Arial"/>
              <a:buChar char="•"/>
            </a:pPr>
            <a:r>
              <a:rPr lang="en-US" sz="1200" b="1" kern="1200" dirty="0" smtClean="0">
                <a:solidFill>
                  <a:schemeClr val="tx1"/>
                </a:solidFill>
                <a:effectLst/>
                <a:latin typeface="+mn-lt"/>
                <a:ea typeface="+mn-ea"/>
                <a:cs typeface="+mn-cs"/>
              </a:rPr>
              <a:t>Null model creation </a:t>
            </a:r>
            <a:r>
              <a:rPr lang="en-US" sz="1200" kern="1200" dirty="0" smtClean="0">
                <a:solidFill>
                  <a:schemeClr val="tx1"/>
                </a:solidFill>
                <a:effectLst/>
                <a:latin typeface="+mn-lt"/>
                <a:ea typeface="+mn-ea"/>
                <a:cs typeface="+mn-cs"/>
              </a:rPr>
              <a:t>(randomizing the PAM to assess the statistical significance) was limited to @ 300 x 400 cells, now 2 algorithms will randomize PAMs with millions of cells</a:t>
            </a:r>
          </a:p>
          <a:p>
            <a:pPr marL="171450" lvl="0" indent="-171450">
              <a:buFont typeface="Arial"/>
              <a:buChar char="•"/>
            </a:pPr>
            <a:endParaRPr lang="en-US" sz="1600" kern="1200" dirty="0" smtClean="0">
              <a:solidFill>
                <a:schemeClr val="tx1"/>
              </a:solidFill>
              <a:effectLst/>
              <a:latin typeface="+mn-lt"/>
              <a:ea typeface="+mn-ea"/>
              <a:cs typeface="+mn-cs"/>
            </a:endParaRPr>
          </a:p>
          <a:p>
            <a:pPr lvl="0"/>
            <a:endParaRPr lang="en-US" sz="1200" b="1" kern="1200" dirty="0" smtClean="0">
              <a:solidFill>
                <a:schemeClr val="tx1"/>
              </a:solidFill>
              <a:effectLst/>
              <a:latin typeface="+mn-lt"/>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mn-lt"/>
              </a:rPr>
              <a:t>These are just a couple of quantifications </a:t>
            </a:r>
            <a:r>
              <a:rPr lang="en-US" sz="1200" baseline="0" dirty="0" smtClean="0">
                <a:latin typeface="+mn-lt"/>
              </a:rPr>
              <a:t>that can be visualized after </a:t>
            </a:r>
            <a:r>
              <a:rPr lang="en-US" sz="1200" baseline="0" dirty="0" err="1" smtClean="0">
                <a:latin typeface="+mn-lt"/>
              </a:rPr>
              <a:t>analysing</a:t>
            </a:r>
            <a:r>
              <a:rPr lang="en-US" sz="1200" baseline="0" dirty="0" smtClean="0">
                <a:latin typeface="+mn-lt"/>
              </a:rPr>
              <a:t> the PAM.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This map, with </a:t>
            </a:r>
            <a:r>
              <a:rPr lang="en-US" sz="1200" b="1" baseline="0" dirty="0" smtClean="0">
                <a:latin typeface="+mn-lt"/>
              </a:rPr>
              <a:t>blue indicating low </a:t>
            </a:r>
            <a:r>
              <a:rPr lang="en-US" sz="1200" baseline="0" dirty="0" smtClean="0">
                <a:latin typeface="+mn-lt"/>
              </a:rPr>
              <a:t>values and </a:t>
            </a:r>
            <a:r>
              <a:rPr lang="en-US" sz="1200" b="1" baseline="0" dirty="0" smtClean="0">
                <a:latin typeface="+mn-lt"/>
              </a:rPr>
              <a:t>red indicating high </a:t>
            </a:r>
            <a:r>
              <a:rPr lang="en-US" sz="1200" baseline="0" dirty="0" smtClean="0">
                <a:latin typeface="+mn-lt"/>
              </a:rPr>
              <a:t>values illustrates </a:t>
            </a:r>
            <a:r>
              <a:rPr lang="en-US" sz="1200" b="0" baseline="0" dirty="0" smtClean="0">
                <a:latin typeface="+mn-lt"/>
              </a:rPr>
              <a:t>one principle of species richness and range size </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200" b="0" baseline="0" dirty="0" smtClean="0">
                <a:latin typeface="+mn-lt"/>
              </a:rPr>
              <a:t>Areas of </a:t>
            </a:r>
            <a:r>
              <a:rPr lang="en-US" sz="1200" b="1" baseline="0" dirty="0" smtClean="0">
                <a:latin typeface="+mn-lt"/>
              </a:rPr>
              <a:t>high species richness, diversity are composed of species with very small range sizes</a:t>
            </a:r>
            <a:r>
              <a:rPr lang="en-US" sz="1200" b="0" baseline="0" dirty="0" smtClean="0">
                <a:latin typeface="+mn-lt"/>
              </a:rPr>
              <a:t>, such as the most diverse area in the world, here in the Andes along the northern portion of South America</a:t>
            </a:r>
          </a:p>
          <a:p>
            <a:pPr marL="171450" lvl="0" indent="-171450">
              <a:buFont typeface="Arial"/>
              <a:buChar char="•"/>
            </a:pPr>
            <a:r>
              <a:rPr lang="en-US" sz="1200" b="0" baseline="0" dirty="0" smtClean="0">
                <a:latin typeface="+mn-lt"/>
              </a:rPr>
              <a:t>Areas where most of the species have </a:t>
            </a:r>
            <a:r>
              <a:rPr lang="en-US" sz="1200" b="1" baseline="0" dirty="0" smtClean="0">
                <a:latin typeface="+mn-lt"/>
              </a:rPr>
              <a:t>large range size</a:t>
            </a:r>
            <a:r>
              <a:rPr lang="en-US" sz="1200" b="0" baseline="0" dirty="0" smtClean="0">
                <a:latin typeface="+mn-lt"/>
              </a:rPr>
              <a:t>, such as the Arctic, </a:t>
            </a:r>
            <a:r>
              <a:rPr lang="en-US" sz="1200" b="1" baseline="0" dirty="0" smtClean="0">
                <a:latin typeface="+mn-lt"/>
              </a:rPr>
              <a:t>have very low species diversity</a:t>
            </a:r>
          </a:p>
          <a:p>
            <a:pPr marL="457200" lvl="1" indent="0">
              <a:buFont typeface="Arial"/>
              <a:buNone/>
            </a:pPr>
            <a:endParaRPr lang="en-US" sz="1200" b="1" baseline="0" dirty="0" smtClean="0">
              <a:latin typeface="+mn-lt"/>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200" b="0" baseline="0" dirty="0" smtClean="0">
                <a:latin typeface="+mn-lt"/>
              </a:rPr>
              <a:t>Another thing I’d like to point out is that this experiment contains </a:t>
            </a:r>
            <a:r>
              <a:rPr lang="en-US" sz="1200" dirty="0" smtClean="0">
                <a:latin typeface="+mn-lt"/>
                <a:cs typeface="Times New Roman" pitchFamily="18" charset="0"/>
              </a:rPr>
              <a:t>3,617 species and 16,420 cells for</a:t>
            </a:r>
            <a:r>
              <a:rPr lang="en-US" sz="1200" baseline="0" dirty="0" smtClean="0">
                <a:latin typeface="+mn-lt"/>
                <a:cs typeface="Times New Roman" pitchFamily="18" charset="0"/>
              </a:rPr>
              <a:t> a total of over</a:t>
            </a:r>
            <a:r>
              <a:rPr lang="en-US" sz="1200" dirty="0" smtClean="0">
                <a:latin typeface="+mn-lt"/>
                <a:cs typeface="Times New Roman" pitchFamily="18" charset="0"/>
              </a:rPr>
              <a:t> 59</a:t>
            </a:r>
            <a:r>
              <a:rPr lang="en-US" sz="1200" baseline="0" dirty="0" smtClean="0">
                <a:latin typeface="+mn-lt"/>
                <a:cs typeface="Times New Roman" pitchFamily="18" charset="0"/>
              </a:rPr>
              <a:t> million</a:t>
            </a:r>
            <a:r>
              <a:rPr lang="en-US" sz="1200" dirty="0" smtClean="0">
                <a:latin typeface="+mn-lt"/>
                <a:cs typeface="Times New Roman" pitchFamily="18" charset="0"/>
              </a:rPr>
              <a:t> elements.</a:t>
            </a:r>
            <a:r>
              <a:rPr lang="en-US" sz="1200" baseline="0" dirty="0" smtClean="0">
                <a:latin typeface="+mn-lt"/>
                <a:cs typeface="Times New Roman" pitchFamily="18" charset="0"/>
              </a:rPr>
              <a:t>  Many (if not all) existing desktop </a:t>
            </a:r>
            <a:r>
              <a:rPr lang="en-US" sz="1200" baseline="0" dirty="0" err="1" smtClean="0">
                <a:latin typeface="+mn-lt"/>
                <a:cs typeface="Times New Roman" pitchFamily="18" charset="0"/>
              </a:rPr>
              <a:t>softwares</a:t>
            </a:r>
            <a:r>
              <a:rPr lang="en-US" sz="1200" baseline="0" dirty="0" smtClean="0">
                <a:latin typeface="+mn-lt"/>
                <a:cs typeface="Times New Roman" pitchFamily="18" charset="0"/>
              </a:rPr>
              <a:t> are unable to perform these analyses because of the size of the data.</a:t>
            </a:r>
            <a:endParaRPr lang="en-US" sz="1200" dirty="0" smtClean="0">
              <a:latin typeface="+mn-lt"/>
              <a:cs typeface="Times New Roman" pitchFamily="18" charset="0"/>
            </a:endParaRPr>
          </a:p>
          <a:p>
            <a:pPr marL="0" marR="0" lvl="0" indent="0" algn="l" defTabSz="457200" rtl="0" eaLnBrk="1" fontAlgn="auto" latinLnBrk="0" hangingPunct="1">
              <a:lnSpc>
                <a:spcPct val="100000"/>
              </a:lnSpc>
              <a:spcBef>
                <a:spcPts val="0"/>
              </a:spcBef>
              <a:spcAft>
                <a:spcPts val="0"/>
              </a:spcAft>
              <a:buClrTx/>
              <a:buSzTx/>
              <a:buFont typeface="Arial"/>
              <a:buNone/>
              <a:tabLst/>
              <a:defRPr/>
            </a:pPr>
            <a:endParaRPr lang="en-US" sz="1200" dirty="0" smtClean="0">
              <a:latin typeface="+mn-lt"/>
              <a:cs typeface="Times New Roman" pitchFamily="18" charset="0"/>
            </a:endParaRPr>
          </a:p>
          <a:p>
            <a:pPr marL="0" lvl="0" indent="0">
              <a:buFont typeface="Arial"/>
              <a:buNone/>
            </a:pPr>
            <a:endParaRPr lang="en-US" sz="1200" b="0" dirty="0" smtClean="0">
              <a:latin typeface="+mn-lt"/>
            </a:endParaRPr>
          </a:p>
          <a:p>
            <a:endParaRPr lang="en-US" dirty="0"/>
          </a:p>
        </p:txBody>
      </p:sp>
      <p:sp>
        <p:nvSpPr>
          <p:cNvPr id="4" name="Slide Number Placeholder 3"/>
          <p:cNvSpPr>
            <a:spLocks noGrp="1"/>
          </p:cNvSpPr>
          <p:nvPr>
            <p:ph type="sldNum" sz="quarter" idx="10"/>
          </p:nvPr>
        </p:nvSpPr>
        <p:spPr/>
        <p:txBody>
          <a:bodyPr/>
          <a:lstStyle/>
          <a:p>
            <a:fld id="{F363D61D-D5AF-F44F-A37E-625D301B8002}" type="slidenum">
              <a:rPr lang="en-US" smtClean="0"/>
              <a:t>12</a:t>
            </a:fld>
            <a:endParaRPr lang="en-US"/>
          </a:p>
        </p:txBody>
      </p:sp>
    </p:spTree>
    <p:extLst>
      <p:ext uri="{BB962C8B-B14F-4D97-AF65-F5344CB8AC3E}">
        <p14:creationId xmlns:p14="http://schemas.microsoft.com/office/powerpoint/2010/main" val="279628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Web </a:t>
            </a:r>
            <a:r>
              <a:rPr lang="en-US" sz="1200" b="1" kern="1200" smtClean="0">
                <a:solidFill>
                  <a:schemeClr val="tx1"/>
                </a:solidFill>
                <a:effectLst/>
                <a:latin typeface="+mn-lt"/>
                <a:ea typeface="+mn-ea"/>
                <a:cs typeface="+mn-cs"/>
              </a:rPr>
              <a:t>Service advantages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Providing all data and tools through </a:t>
            </a:r>
            <a:r>
              <a:rPr lang="en-US" sz="1200" b="1" kern="1200" dirty="0" smtClean="0">
                <a:solidFill>
                  <a:schemeClr val="tx1"/>
                </a:solidFill>
                <a:effectLst/>
                <a:latin typeface="+mn-lt"/>
                <a:ea typeface="+mn-ea"/>
                <a:cs typeface="+mn-cs"/>
              </a:rPr>
              <a:t>web services</a:t>
            </a:r>
            <a:r>
              <a:rPr lang="en-US" sz="1200" kern="1200" dirty="0" smtClean="0">
                <a:solidFill>
                  <a:schemeClr val="tx1"/>
                </a:solidFill>
                <a:effectLst/>
                <a:latin typeface="+mn-lt"/>
                <a:ea typeface="+mn-ea"/>
                <a:cs typeface="+mn-cs"/>
              </a:rPr>
              <a:t> was a deliberate choice meant to</a:t>
            </a:r>
          </a:p>
          <a:p>
            <a:pPr lvl="1"/>
            <a:r>
              <a:rPr lang="en-US" sz="1200" b="1" kern="1200" dirty="0" smtClean="0">
                <a:solidFill>
                  <a:schemeClr val="tx1"/>
                </a:solidFill>
                <a:effectLst/>
                <a:latin typeface="+mn-lt"/>
                <a:ea typeface="+mn-ea"/>
                <a:cs typeface="+mn-cs"/>
              </a:rPr>
              <a:t>mitigate the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problems</a:t>
            </a:r>
            <a:r>
              <a:rPr lang="en-US" sz="1200" kern="1200" dirty="0" smtClean="0">
                <a:solidFill>
                  <a:schemeClr val="tx1"/>
                </a:solidFill>
                <a:effectLst/>
                <a:latin typeface="+mn-lt"/>
                <a:ea typeface="+mn-ea"/>
                <a:cs typeface="+mn-cs"/>
              </a:rPr>
              <a:t> encountered with calculating measurements for very a </a:t>
            </a:r>
            <a:r>
              <a:rPr lang="en-US" sz="1200" b="1" kern="1200" dirty="0" smtClean="0">
                <a:solidFill>
                  <a:schemeClr val="tx1"/>
                </a:solidFill>
                <a:effectLst/>
                <a:latin typeface="+mn-lt"/>
                <a:ea typeface="+mn-ea"/>
                <a:cs typeface="+mn-cs"/>
              </a:rPr>
              <a:t>large number</a:t>
            </a:r>
            <a:r>
              <a:rPr lang="en-US" sz="1200" kern="1200" dirty="0" smtClean="0">
                <a:solidFill>
                  <a:schemeClr val="tx1"/>
                </a:solidFill>
                <a:effectLst/>
                <a:latin typeface="+mn-lt"/>
                <a:ea typeface="+mn-ea"/>
                <a:cs typeface="+mn-cs"/>
              </a:rPr>
              <a:t> of species, a </a:t>
            </a:r>
            <a:r>
              <a:rPr lang="en-US" sz="1200" b="1" kern="1200" dirty="0" smtClean="0">
                <a:solidFill>
                  <a:schemeClr val="tx1"/>
                </a:solidFill>
                <a:effectLst/>
                <a:latin typeface="+mn-lt"/>
                <a:ea typeface="+mn-ea"/>
                <a:cs typeface="+mn-cs"/>
              </a:rPr>
              <a:t>large geospatial extent</a:t>
            </a:r>
            <a:r>
              <a:rPr lang="en-US" sz="1200" kern="1200" dirty="0" smtClean="0">
                <a:solidFill>
                  <a:schemeClr val="tx1"/>
                </a:solidFill>
                <a:effectLst/>
                <a:latin typeface="+mn-lt"/>
                <a:ea typeface="+mn-ea"/>
                <a:cs typeface="+mn-cs"/>
              </a:rPr>
              <a:t> or </a:t>
            </a:r>
            <a:r>
              <a:rPr lang="en-US" sz="1200" b="1" kern="1200" dirty="0" smtClean="0">
                <a:solidFill>
                  <a:schemeClr val="tx1"/>
                </a:solidFill>
                <a:effectLst/>
                <a:latin typeface="+mn-lt"/>
                <a:ea typeface="+mn-ea"/>
                <a:cs typeface="+mn-cs"/>
              </a:rPr>
              <a:t>high-resolution area</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Web services ensure that others can take access of the services with </a:t>
            </a:r>
            <a:r>
              <a:rPr lang="en-US" sz="1200" b="1" kern="1200" dirty="0" smtClean="0">
                <a:solidFill>
                  <a:schemeClr val="tx1"/>
                </a:solidFill>
                <a:effectLst/>
                <a:latin typeface="+mn-lt"/>
                <a:ea typeface="+mn-ea"/>
                <a:cs typeface="+mn-cs"/>
              </a:rPr>
              <a:t>their own clients</a:t>
            </a:r>
            <a:r>
              <a:rPr lang="en-US" sz="1200" kern="1200" dirty="0" smtClean="0">
                <a:solidFill>
                  <a:schemeClr val="tx1"/>
                </a:solidFill>
                <a:effectLst/>
                <a:latin typeface="+mn-lt"/>
                <a:ea typeface="+mn-ea"/>
                <a:cs typeface="+mn-cs"/>
              </a:rPr>
              <a:t>, such as simple scripts.  </a:t>
            </a:r>
          </a:p>
          <a:p>
            <a:pPr lvl="1"/>
            <a:r>
              <a:rPr lang="en-US" sz="1200" kern="1200" dirty="0" smtClean="0">
                <a:solidFill>
                  <a:schemeClr val="tx1"/>
                </a:solidFill>
                <a:effectLst/>
                <a:latin typeface="+mn-lt"/>
                <a:ea typeface="+mn-ea"/>
                <a:cs typeface="+mn-cs"/>
              </a:rPr>
              <a:t>Some researchers may want to run experiments with so many species that </a:t>
            </a:r>
            <a:r>
              <a:rPr lang="en-US" sz="1200" b="1" kern="1200" dirty="0" smtClean="0">
                <a:solidFill>
                  <a:schemeClr val="tx1"/>
                </a:solidFill>
                <a:effectLst/>
                <a:latin typeface="+mn-lt"/>
                <a:ea typeface="+mn-ea"/>
                <a:cs typeface="+mn-cs"/>
              </a:rPr>
              <a:t>adding and parameterizing</a:t>
            </a:r>
            <a:r>
              <a:rPr lang="en-US" sz="1200" kern="1200" dirty="0" smtClean="0">
                <a:solidFill>
                  <a:schemeClr val="tx1"/>
                </a:solidFill>
                <a:effectLst/>
                <a:latin typeface="+mn-lt"/>
                <a:ea typeface="+mn-ea"/>
                <a:cs typeface="+mn-cs"/>
              </a:rPr>
              <a:t> each data layer manually is overwhelming.  A script could </a:t>
            </a:r>
            <a:r>
              <a:rPr lang="en-US" sz="1200" b="1" kern="1200" dirty="0" smtClean="0">
                <a:solidFill>
                  <a:schemeClr val="tx1"/>
                </a:solidFill>
                <a:effectLst/>
                <a:latin typeface="+mn-lt"/>
                <a:ea typeface="+mn-ea"/>
                <a:cs typeface="+mn-cs"/>
              </a:rPr>
              <a:t>automate</a:t>
            </a:r>
            <a:r>
              <a:rPr lang="en-US" sz="1200" kern="1200" dirty="0" smtClean="0">
                <a:solidFill>
                  <a:schemeClr val="tx1"/>
                </a:solidFill>
                <a:effectLst/>
                <a:latin typeface="+mn-lt"/>
                <a:ea typeface="+mn-ea"/>
                <a:cs typeface="+mn-cs"/>
              </a:rPr>
              <a:t> presence/absence constraints to account for individual data values</a:t>
            </a:r>
          </a:p>
          <a:p>
            <a:pPr lvl="1"/>
            <a:r>
              <a:rPr lang="en-US" sz="1200" kern="1200" dirty="0" smtClean="0">
                <a:solidFill>
                  <a:schemeClr val="tx1"/>
                </a:solidFill>
                <a:effectLst/>
                <a:latin typeface="+mn-lt"/>
                <a:ea typeface="+mn-ea"/>
                <a:cs typeface="+mn-cs"/>
              </a:rPr>
              <a:t>A script could also allow a </a:t>
            </a:r>
            <a:r>
              <a:rPr lang="en-US" sz="1200" b="1" kern="1200" dirty="0" smtClean="0">
                <a:solidFill>
                  <a:schemeClr val="tx1"/>
                </a:solidFill>
                <a:effectLst/>
                <a:latin typeface="+mn-lt"/>
                <a:ea typeface="+mn-ea"/>
                <a:cs typeface="+mn-cs"/>
              </a:rPr>
              <a:t>parameter sweep</a:t>
            </a:r>
            <a:r>
              <a:rPr lang="en-US" sz="1200" kern="1200" dirty="0" smtClean="0">
                <a:solidFill>
                  <a:schemeClr val="tx1"/>
                </a:solidFill>
                <a:effectLst/>
                <a:latin typeface="+mn-lt"/>
                <a:ea typeface="+mn-ea"/>
                <a:cs typeface="+mn-cs"/>
              </a:rPr>
              <a:t> to create many comparable experiments or experiment components (buckets) that vary with </a:t>
            </a:r>
            <a:r>
              <a:rPr lang="en-US" sz="1200" b="1" kern="1200" dirty="0" smtClean="0">
                <a:solidFill>
                  <a:schemeClr val="tx1"/>
                </a:solidFill>
                <a:effectLst/>
                <a:latin typeface="+mn-lt"/>
                <a:ea typeface="+mn-ea"/>
                <a:cs typeface="+mn-cs"/>
              </a:rPr>
              <a:t>species composition</a:t>
            </a:r>
            <a:r>
              <a:rPr lang="en-US" sz="1200" kern="1200" dirty="0" smtClean="0">
                <a:solidFill>
                  <a:schemeClr val="tx1"/>
                </a:solidFill>
                <a:effectLst/>
                <a:latin typeface="+mn-lt"/>
                <a:ea typeface="+mn-ea"/>
                <a:cs typeface="+mn-cs"/>
              </a:rPr>
              <a:t> or in a </a:t>
            </a:r>
            <a:r>
              <a:rPr lang="en-US" sz="1200" b="1" kern="1200" dirty="0" smtClean="0">
                <a:solidFill>
                  <a:schemeClr val="tx1"/>
                </a:solidFill>
                <a:effectLst/>
                <a:latin typeface="+mn-lt"/>
                <a:ea typeface="+mn-ea"/>
                <a:cs typeface="+mn-cs"/>
              </a:rPr>
              <a:t>single critical parameter</a:t>
            </a:r>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Our web services </a:t>
            </a:r>
            <a:r>
              <a:rPr lang="en-US" sz="1200" b="1" kern="1200" dirty="0" smtClean="0">
                <a:solidFill>
                  <a:schemeClr val="tx1"/>
                </a:solidFill>
                <a:effectLst/>
                <a:latin typeface="+mn-lt"/>
                <a:ea typeface="+mn-ea"/>
                <a:cs typeface="+mn-cs"/>
              </a:rPr>
              <a:t>rely on standards</a:t>
            </a:r>
            <a:r>
              <a:rPr lang="en-US" sz="1200" kern="1200" dirty="0" smtClean="0">
                <a:solidFill>
                  <a:schemeClr val="tx1"/>
                </a:solidFill>
                <a:effectLst/>
                <a:latin typeface="+mn-lt"/>
                <a:ea typeface="+mn-ea"/>
                <a:cs typeface="+mn-cs"/>
              </a:rPr>
              <a:t>, for </a:t>
            </a:r>
            <a:r>
              <a:rPr lang="en-US" sz="1200" b="1" kern="1200" dirty="0" smtClean="0">
                <a:solidFill>
                  <a:schemeClr val="tx1"/>
                </a:solidFill>
                <a:effectLst/>
                <a:latin typeface="+mn-lt"/>
                <a:ea typeface="+mn-ea"/>
                <a:cs typeface="+mn-cs"/>
              </a:rPr>
              <a:t>data</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processes</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protocols</a:t>
            </a:r>
            <a:r>
              <a:rPr lang="en-US" sz="1200" kern="1200" dirty="0" smtClean="0">
                <a:solidFill>
                  <a:schemeClr val="tx1"/>
                </a:solidFill>
                <a:effectLst/>
                <a:latin typeface="+mn-lt"/>
                <a:ea typeface="+mn-ea"/>
                <a:cs typeface="+mn-cs"/>
              </a:rPr>
              <a:t>.  This ensures that we are compatible with a wide array of applications and … </a:t>
            </a:r>
          </a:p>
          <a:p>
            <a:pPr lvl="0"/>
            <a:r>
              <a:rPr lang="en-US" sz="1200" kern="1200" dirty="0" smtClean="0">
                <a:solidFill>
                  <a:schemeClr val="tx1"/>
                </a:solidFill>
                <a:effectLst/>
                <a:latin typeface="+mn-lt"/>
                <a:ea typeface="+mn-ea"/>
                <a:cs typeface="+mn-cs"/>
              </a:rPr>
              <a:t>Using web services is also a way of </a:t>
            </a:r>
            <a:r>
              <a:rPr lang="en-US" sz="1200" b="1" kern="1200" dirty="0" smtClean="0">
                <a:solidFill>
                  <a:schemeClr val="tx1"/>
                </a:solidFill>
                <a:effectLst/>
                <a:latin typeface="+mn-lt"/>
                <a:ea typeface="+mn-ea"/>
                <a:cs typeface="+mn-cs"/>
              </a:rPr>
              <a:t>maintaining connections</a:t>
            </a:r>
            <a:r>
              <a:rPr lang="en-US" sz="1200" kern="1200" dirty="0" smtClean="0">
                <a:solidFill>
                  <a:schemeClr val="tx1"/>
                </a:solidFill>
                <a:effectLst/>
                <a:latin typeface="+mn-lt"/>
                <a:ea typeface="+mn-ea"/>
                <a:cs typeface="+mn-cs"/>
              </a:rPr>
              <a:t> to the community, both in terms of easily accepting web-enabled data services, and also incorporating direct queries to PRAGMA, DataONE and other data infrastructure projects.  Our commitment to standards means that we can be both a data source and sink, providing and accepting data in standard formats, with standard metadata, and using standard protocols.  </a:t>
            </a:r>
          </a:p>
          <a:p>
            <a:pPr lvl="0"/>
            <a:r>
              <a:rPr lang="en-US" sz="1200" kern="1200" dirty="0" smtClean="0">
                <a:solidFill>
                  <a:schemeClr val="tx1"/>
                </a:solidFill>
                <a:effectLst/>
                <a:latin typeface="+mn-lt"/>
                <a:ea typeface="+mn-ea"/>
                <a:cs typeface="+mn-cs"/>
              </a:rPr>
              <a:t>Our decision to go with a web services architecture also </a:t>
            </a:r>
            <a:r>
              <a:rPr lang="en-US" sz="1200" b="1" kern="1200" dirty="0" smtClean="0">
                <a:solidFill>
                  <a:schemeClr val="tx1"/>
                </a:solidFill>
                <a:effectLst/>
                <a:latin typeface="+mn-lt"/>
                <a:ea typeface="+mn-ea"/>
                <a:cs typeface="+mn-cs"/>
              </a:rPr>
              <a:t>enables our collaboration </a:t>
            </a:r>
            <a:r>
              <a:rPr lang="en-US" sz="1200" kern="1200" dirty="0" smtClean="0">
                <a:solidFill>
                  <a:schemeClr val="tx1"/>
                </a:solidFill>
                <a:effectLst/>
                <a:latin typeface="+mn-lt"/>
                <a:ea typeface="+mn-ea"/>
                <a:cs typeface="+mn-cs"/>
              </a:rPr>
              <a:t>with the </a:t>
            </a:r>
            <a:r>
              <a:rPr lang="en-US" sz="1200" b="1" kern="1200" dirty="0" smtClean="0">
                <a:solidFill>
                  <a:schemeClr val="tx1"/>
                </a:solidFill>
                <a:effectLst/>
                <a:latin typeface="+mn-lt"/>
                <a:ea typeface="+mn-ea"/>
                <a:cs typeface="+mn-cs"/>
              </a:rPr>
              <a:t>PRAGMA</a:t>
            </a:r>
            <a:r>
              <a:rPr lang="en-US" sz="1200" kern="1200" dirty="0" smtClean="0">
                <a:solidFill>
                  <a:schemeClr val="tx1"/>
                </a:solidFill>
                <a:effectLst/>
                <a:latin typeface="+mn-lt"/>
                <a:ea typeface="+mn-ea"/>
                <a:cs typeface="+mn-cs"/>
              </a:rPr>
              <a:t> group, the Pacific Rim Grid and Middleware Applications group.  Our first collaboration with them includes a </a:t>
            </a:r>
            <a:r>
              <a:rPr lang="en-US" sz="1200" b="1" kern="1200" dirty="0" smtClean="0">
                <a:solidFill>
                  <a:schemeClr val="tx1"/>
                </a:solidFill>
                <a:effectLst/>
                <a:latin typeface="+mn-lt"/>
                <a:ea typeface="+mn-ea"/>
                <a:cs typeface="+mn-cs"/>
              </a:rPr>
              <a:t>proof-of-concept </a:t>
            </a:r>
            <a:r>
              <a:rPr lang="en-US" sz="1200" kern="1200" dirty="0" smtClean="0">
                <a:solidFill>
                  <a:schemeClr val="tx1"/>
                </a:solidFill>
                <a:effectLst/>
                <a:latin typeface="+mn-lt"/>
                <a:ea typeface="+mn-ea"/>
                <a:cs typeface="+mn-cs"/>
              </a:rPr>
              <a:t>workflow that takes PRAGMA working group data, sends it through the Lifemapper pipeline, then retrieves that data to catalog it in the PRAGMA accessible </a:t>
            </a:r>
            <a:r>
              <a:rPr lang="en-US" sz="1200" kern="1200" dirty="0" err="1" smtClean="0">
                <a:solidFill>
                  <a:schemeClr val="tx1"/>
                </a:solidFill>
                <a:effectLst/>
                <a:latin typeface="+mn-lt"/>
                <a:ea typeface="+mn-ea"/>
                <a:cs typeface="+mn-cs"/>
              </a:rPr>
              <a:t>GeoPortal</a:t>
            </a:r>
            <a:r>
              <a:rPr lang="en-US" sz="1200" kern="1200" dirty="0" smtClean="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Users can upload data inputs directly to our </a:t>
            </a:r>
            <a:r>
              <a:rPr lang="en-US" sz="1200" b="1" kern="1200" dirty="0" smtClean="0">
                <a:solidFill>
                  <a:schemeClr val="tx1"/>
                </a:solidFill>
                <a:effectLst/>
                <a:latin typeface="+mn-lt"/>
                <a:ea typeface="+mn-ea"/>
                <a:cs typeface="+mn-cs"/>
              </a:rPr>
              <a:t>data storage</a:t>
            </a:r>
            <a:r>
              <a:rPr lang="en-US" sz="1200" kern="1200" dirty="0" smtClean="0">
                <a:solidFill>
                  <a:schemeClr val="tx1"/>
                </a:solidFill>
                <a:effectLst/>
                <a:latin typeface="+mn-lt"/>
                <a:ea typeface="+mn-ea"/>
                <a:cs typeface="+mn-cs"/>
              </a:rPr>
              <a:t> or point to </a:t>
            </a:r>
            <a:r>
              <a:rPr lang="en-US" sz="1200" b="1" kern="1200" dirty="0" smtClean="0">
                <a:solidFill>
                  <a:schemeClr val="tx1"/>
                </a:solidFill>
                <a:effectLst/>
                <a:latin typeface="+mn-lt"/>
                <a:ea typeface="+mn-ea"/>
                <a:cs typeface="+mn-cs"/>
              </a:rPr>
              <a:t>remote</a:t>
            </a:r>
            <a:r>
              <a:rPr lang="en-US" sz="1200" kern="1200" dirty="0" smtClean="0">
                <a:solidFill>
                  <a:schemeClr val="tx1"/>
                </a:solidFill>
                <a:effectLst/>
                <a:latin typeface="+mn-lt"/>
                <a:ea typeface="+mn-ea"/>
                <a:cs typeface="+mn-cs"/>
              </a:rPr>
              <a:t> data using common file transfer mechanisms, such as HTTP or OGC spatial data services. </a:t>
            </a:r>
          </a:p>
          <a:p>
            <a:endParaRPr lang="en-US" sz="1200" dirty="0"/>
          </a:p>
        </p:txBody>
      </p:sp>
    </p:spTree>
    <p:extLst>
      <p:ext uri="{BB962C8B-B14F-4D97-AF65-F5344CB8AC3E}">
        <p14:creationId xmlns:p14="http://schemas.microsoft.com/office/powerpoint/2010/main" val="2896440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SzPct val="125000"/>
              <a:buFont typeface="Wingdings" pitchFamily="-84" charset="2"/>
              <a:buChar char="§"/>
            </a:pPr>
            <a:r>
              <a:rPr lang="en-US" sz="1200" b="1" dirty="0" smtClean="0"/>
              <a:t>Step 1</a:t>
            </a:r>
            <a:r>
              <a:rPr lang="en-US" sz="1200" dirty="0" smtClean="0"/>
              <a:t>:   </a:t>
            </a:r>
          </a:p>
          <a:p>
            <a:pPr eaLnBrk="1" hangingPunct="1">
              <a:buSzPct val="125000"/>
            </a:pPr>
            <a:r>
              <a:rPr lang="en-US" sz="1200" dirty="0" smtClean="0"/>
              <a:t>      A script running at the Indiana University (IU) PRAGMA node queries the </a:t>
            </a:r>
            <a:r>
              <a:rPr lang="en-US" sz="1200" dirty="0" err="1" smtClean="0"/>
              <a:t>GeoPortal</a:t>
            </a:r>
            <a:r>
              <a:rPr lang="en-US" sz="1200" dirty="0" smtClean="0"/>
              <a:t> server running at UTM. Retrieves metadata describing raster datasets of Mount </a:t>
            </a:r>
            <a:r>
              <a:rPr lang="en-US" sz="1200" dirty="0" err="1" smtClean="0"/>
              <a:t>Kinabalu</a:t>
            </a:r>
            <a:r>
              <a:rPr lang="en-US" sz="1200" dirty="0" smtClean="0"/>
              <a:t>, environmental and satellite data, and point occurrences of specimen collections</a:t>
            </a:r>
          </a:p>
          <a:p>
            <a:pPr eaLnBrk="1" hangingPunct="1">
              <a:buSzPct val="125000"/>
              <a:buFont typeface="Wingdings" pitchFamily="-84" charset="2"/>
              <a:buChar char="§"/>
            </a:pPr>
            <a:r>
              <a:rPr lang="en-US" sz="1200" b="1" dirty="0" smtClean="0"/>
              <a:t>Step 2</a:t>
            </a:r>
            <a:r>
              <a:rPr lang="en-US" sz="1200" dirty="0" smtClean="0"/>
              <a:t>:</a:t>
            </a:r>
          </a:p>
          <a:p>
            <a:pPr eaLnBrk="1" hangingPunct="1">
              <a:buSzPct val="125000"/>
            </a:pPr>
            <a:r>
              <a:rPr lang="en-US" sz="1200" dirty="0" smtClean="0"/>
              <a:t>      By analyzing the resulting metadata records, the script downloads the datasets stored in a </a:t>
            </a:r>
            <a:r>
              <a:rPr lang="en-US" sz="1200" dirty="0" err="1" smtClean="0"/>
              <a:t>Dropbox</a:t>
            </a:r>
            <a:r>
              <a:rPr lang="en-US" sz="1200" dirty="0" smtClean="0"/>
              <a:t> location </a:t>
            </a:r>
          </a:p>
          <a:p>
            <a:pPr eaLnBrk="1" hangingPunct="1">
              <a:buSzPct val="125000"/>
              <a:buFont typeface="Wingdings" pitchFamily="-84" charset="2"/>
              <a:buChar char="§"/>
            </a:pPr>
            <a:r>
              <a:rPr lang="en-US" sz="1200" b="1" dirty="0" smtClean="0"/>
              <a:t>Step 3</a:t>
            </a:r>
            <a:r>
              <a:rPr lang="en-US" sz="1200" dirty="0" smtClean="0"/>
              <a:t>:  </a:t>
            </a:r>
          </a:p>
          <a:p>
            <a:pPr eaLnBrk="1" hangingPunct="1">
              <a:buSzPct val="125000"/>
            </a:pPr>
            <a:r>
              <a:rPr lang="en-US" sz="1200" dirty="0" smtClean="0"/>
              <a:t>      Script posts the data sets as occurrence sets to the </a:t>
            </a:r>
            <a:r>
              <a:rPr lang="en-US" sz="1200" dirty="0" err="1" smtClean="0"/>
              <a:t>Lifemapper</a:t>
            </a:r>
            <a:r>
              <a:rPr lang="en-US" sz="1200" dirty="0" smtClean="0"/>
              <a:t> instance running at University of Kansas. Using the returned occurrence set identifiers, the script submits post experiment requests to </a:t>
            </a:r>
            <a:r>
              <a:rPr lang="en-US" sz="1200" dirty="0" err="1" smtClean="0"/>
              <a:t>Lifemapper</a:t>
            </a:r>
            <a:r>
              <a:rPr lang="en-US" sz="1200" dirty="0" smtClean="0"/>
              <a:t>  </a:t>
            </a:r>
          </a:p>
          <a:p>
            <a:pPr eaLnBrk="1" hangingPunct="1">
              <a:buSzPct val="125000"/>
              <a:buFont typeface="Wingdings" pitchFamily="-84" charset="2"/>
              <a:buChar char="§"/>
            </a:pPr>
            <a:r>
              <a:rPr lang="en-US" sz="1200" b="1" dirty="0" smtClean="0"/>
              <a:t>Step 4</a:t>
            </a:r>
            <a:r>
              <a:rPr lang="en-US" sz="1200" dirty="0" smtClean="0"/>
              <a:t>:  </a:t>
            </a:r>
          </a:p>
          <a:p>
            <a:pPr eaLnBrk="1" hangingPunct="1">
              <a:spcAft>
                <a:spcPts val="600"/>
              </a:spcAft>
              <a:buSzPct val="125000"/>
            </a:pPr>
            <a:r>
              <a:rPr lang="en-US" sz="1200" dirty="0" smtClean="0"/>
              <a:t>      Script retrieves metadata results returned for each </a:t>
            </a:r>
            <a:r>
              <a:rPr lang="en-US" sz="1200" dirty="0" err="1" smtClean="0"/>
              <a:t>Lifemapper</a:t>
            </a:r>
            <a:r>
              <a:rPr lang="en-US" sz="1200" dirty="0" smtClean="0"/>
              <a:t> experiment</a:t>
            </a:r>
          </a:p>
          <a:p>
            <a:pPr eaLnBrk="1" hangingPunct="1">
              <a:buSzPct val="125000"/>
              <a:buFont typeface="Wingdings" pitchFamily="-84" charset="2"/>
              <a:buChar char="§"/>
            </a:pPr>
            <a:r>
              <a:rPr lang="en-US" sz="1200" b="1" dirty="0" smtClean="0"/>
              <a:t>Step 5</a:t>
            </a:r>
            <a:r>
              <a:rPr lang="en-US" sz="1200" dirty="0" smtClean="0"/>
              <a:t>:  </a:t>
            </a:r>
          </a:p>
          <a:p>
            <a:pPr eaLnBrk="1" hangingPunct="1">
              <a:spcAft>
                <a:spcPts val="600"/>
              </a:spcAft>
              <a:buSzPct val="125000"/>
            </a:pPr>
            <a:r>
              <a:rPr lang="en-US" sz="1200" dirty="0" smtClean="0"/>
              <a:t>      Script catalogs provenance metadata describing each experiment, along with the URL for </a:t>
            </a:r>
            <a:r>
              <a:rPr lang="en-US" sz="1200" dirty="0" err="1" smtClean="0"/>
              <a:t>Lifemapper</a:t>
            </a:r>
            <a:r>
              <a:rPr lang="en-US" sz="1200" dirty="0" smtClean="0"/>
              <a:t> prediction outputs, in a </a:t>
            </a:r>
            <a:r>
              <a:rPr lang="en-US" sz="1200" dirty="0" err="1" smtClean="0"/>
              <a:t>GeoPortal</a:t>
            </a:r>
            <a:r>
              <a:rPr lang="en-US" sz="1200" dirty="0" smtClean="0"/>
              <a:t> server instance running at IU</a:t>
            </a:r>
          </a:p>
          <a:p>
            <a:endParaRPr lang="en-US" dirty="0"/>
          </a:p>
        </p:txBody>
      </p:sp>
      <p:sp>
        <p:nvSpPr>
          <p:cNvPr id="4" name="Slide Number Placeholder 3"/>
          <p:cNvSpPr>
            <a:spLocks noGrp="1"/>
          </p:cNvSpPr>
          <p:nvPr>
            <p:ph type="sldNum" sz="quarter" idx="10"/>
          </p:nvPr>
        </p:nvSpPr>
        <p:spPr/>
        <p:txBody>
          <a:bodyPr/>
          <a:lstStyle/>
          <a:p>
            <a:fld id="{37A2A28F-FB36-40E2-B120-A21CF736303D}" type="slidenum">
              <a:rPr lang="en-US" smtClean="0"/>
              <a:t>16</a:t>
            </a:fld>
            <a:endParaRPr lang="en-US"/>
          </a:p>
        </p:txBody>
      </p:sp>
    </p:spTree>
    <p:extLst>
      <p:ext uri="{BB962C8B-B14F-4D97-AF65-F5344CB8AC3E}">
        <p14:creationId xmlns:p14="http://schemas.microsoft.com/office/powerpoint/2010/main" val="2705468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4633B0-622D-41A4-ACAD-996AE6587B61}" type="datetimeFigureOut">
              <a:rPr lang="en-US" smtClean="0"/>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210878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4633B0-622D-41A4-ACAD-996AE6587B61}" type="datetimeFigureOut">
              <a:rPr lang="en-US" smtClean="0"/>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93201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4633B0-622D-41A4-ACAD-996AE6587B61}" type="datetimeFigureOut">
              <a:rPr lang="en-US" smtClean="0"/>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963883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37BFF06A-3CEC-4BFF-BB3B-7002B74391EA}" type="slidenum">
              <a:rPr lang="en-US"/>
              <a:pPr/>
              <a:t>‹#›</a:t>
            </a:fld>
            <a:endParaRPr lang="en-US"/>
          </a:p>
        </p:txBody>
      </p:sp>
    </p:spTree>
    <p:extLst>
      <p:ext uri="{BB962C8B-B14F-4D97-AF65-F5344CB8AC3E}">
        <p14:creationId xmlns:p14="http://schemas.microsoft.com/office/powerpoint/2010/main" val="920865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4633B0-622D-41A4-ACAD-996AE6587B61}" type="datetimeFigureOut">
              <a:rPr lang="en-US" smtClean="0"/>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3675542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4633B0-622D-41A4-ACAD-996AE6587B61}" type="datetimeFigureOut">
              <a:rPr lang="en-US" smtClean="0"/>
              <a:t>10/11/2012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4256322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4633B0-622D-41A4-ACAD-996AE6587B61}" type="datetimeFigureOut">
              <a:rPr lang="en-US" smtClean="0"/>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864219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4633B0-622D-41A4-ACAD-996AE6587B61}" type="datetimeFigureOut">
              <a:rPr lang="en-US" smtClean="0"/>
              <a:t>10/11/2012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129819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4633B0-622D-41A4-ACAD-996AE6587B61}" type="datetimeFigureOut">
              <a:rPr lang="en-US" smtClean="0"/>
              <a:t>10/11/2012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2844589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4633B0-622D-41A4-ACAD-996AE6587B61}" type="datetimeFigureOut">
              <a:rPr lang="en-US" smtClean="0"/>
              <a:t>10/11/2012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80494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4633B0-622D-41A4-ACAD-996AE6587B61}" type="datetimeFigureOut">
              <a:rPr lang="en-US" smtClean="0"/>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1665117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4633B0-622D-41A4-ACAD-996AE6587B61}" type="datetimeFigureOut">
              <a:rPr lang="en-US" smtClean="0"/>
              <a:t>10/11/2012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63AD37-6C83-431F-B215-5B8B8BC73110}" type="slidenum">
              <a:rPr lang="en-US" smtClean="0"/>
              <a:t>‹#›</a:t>
            </a:fld>
            <a:endParaRPr lang="en-US"/>
          </a:p>
        </p:txBody>
      </p:sp>
    </p:spTree>
    <p:extLst>
      <p:ext uri="{BB962C8B-B14F-4D97-AF65-F5344CB8AC3E}">
        <p14:creationId xmlns:p14="http://schemas.microsoft.com/office/powerpoint/2010/main" val="2063860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633B0-622D-41A4-ACAD-996AE6587B61}" type="datetimeFigureOut">
              <a:rPr lang="en-US" smtClean="0"/>
              <a:t>10/11/2012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3AD37-6C83-431F-B215-5B8B8BC73110}" type="slidenum">
              <a:rPr lang="en-US" smtClean="0"/>
              <a:t>‹#›</a:t>
            </a:fld>
            <a:endParaRPr lang="en-US"/>
          </a:p>
        </p:txBody>
      </p:sp>
    </p:spTree>
    <p:extLst>
      <p:ext uri="{BB962C8B-B14F-4D97-AF65-F5344CB8AC3E}">
        <p14:creationId xmlns:p14="http://schemas.microsoft.com/office/powerpoint/2010/main" val="3565651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33.pn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2-10-05 at 12.04.05 PM.png"/>
          <p:cNvPicPr>
            <a:picLocks noChangeAspect="1"/>
          </p:cNvPicPr>
          <p:nvPr/>
        </p:nvPicPr>
        <p:blipFill rotWithShape="1">
          <a:blip r:embed="rId3">
            <a:alphaModFix amt="42000"/>
            <a:extLst>
              <a:ext uri="{28A0092B-C50C-407E-A947-70E740481C1C}">
                <a14:useLocalDpi xmlns:a14="http://schemas.microsoft.com/office/drawing/2010/main" val="0"/>
              </a:ext>
            </a:extLst>
          </a:blip>
          <a:srcRect b="25179"/>
          <a:stretch/>
        </p:blipFill>
        <p:spPr>
          <a:xfrm>
            <a:off x="2683" y="1319783"/>
            <a:ext cx="9200856" cy="5538218"/>
          </a:xfrm>
          <a:prstGeom prst="rect">
            <a:avLst/>
          </a:prstGeom>
        </p:spPr>
      </p:pic>
      <p:pic>
        <p:nvPicPr>
          <p:cNvPr id="5" name="Picture 4" descr="Screen Shot 2012-10-05 at 12.48.58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34953"/>
            <a:ext cx="2642695" cy="1828800"/>
          </a:xfrm>
          <a:prstGeom prst="rect">
            <a:avLst/>
          </a:prstGeom>
        </p:spPr>
      </p:pic>
      <p:pic>
        <p:nvPicPr>
          <p:cNvPr id="6" name="Picture 5" descr="Screen Shot 2012-10-05 at 12.45.15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0800" y="34953"/>
            <a:ext cx="2764831" cy="1828800"/>
          </a:xfrm>
          <a:prstGeom prst="rect">
            <a:avLst/>
          </a:prstGeom>
        </p:spPr>
      </p:pic>
      <p:pic>
        <p:nvPicPr>
          <p:cNvPr id="7" name="Picture 6" descr="Screen Shot 2012-10-05 at 12.51.19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77000" y="34953"/>
            <a:ext cx="2726539" cy="1828800"/>
          </a:xfrm>
          <a:prstGeom prst="rect">
            <a:avLst/>
          </a:prstGeom>
        </p:spPr>
      </p:pic>
      <p:pic>
        <p:nvPicPr>
          <p:cNvPr id="8" name="Picture 7" descr="Screen Shot 2012-10-05 at 12.50.09 PM.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0247" y="34953"/>
            <a:ext cx="1202953" cy="1828800"/>
          </a:xfrm>
          <a:prstGeom prst="rect">
            <a:avLst/>
          </a:prstGeom>
        </p:spPr>
      </p:pic>
      <p:sp>
        <p:nvSpPr>
          <p:cNvPr id="10" name="Subtitle 9"/>
          <p:cNvSpPr>
            <a:spLocks noGrp="1"/>
          </p:cNvSpPr>
          <p:nvPr>
            <p:ph type="subTitle" idx="1"/>
          </p:nvPr>
        </p:nvSpPr>
        <p:spPr/>
        <p:txBody>
          <a:bodyPr/>
          <a:lstStyle/>
          <a:p>
            <a:endParaRPr lang="en-US" dirty="0"/>
          </a:p>
        </p:txBody>
      </p:sp>
      <p:sp>
        <p:nvSpPr>
          <p:cNvPr id="11" name="Title 1"/>
          <p:cNvSpPr txBox="1">
            <a:spLocks/>
          </p:cNvSpPr>
          <p:nvPr/>
        </p:nvSpPr>
        <p:spPr>
          <a:xfrm>
            <a:off x="59539" y="1896410"/>
            <a:ext cx="9144000" cy="245745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300" b="1" dirty="0" smtClean="0"/>
              <a:t>Biodiversity Data Exchange Using PRAGMA Cloud</a:t>
            </a:r>
            <a:endParaRPr lang="en-US" dirty="0"/>
          </a:p>
        </p:txBody>
      </p:sp>
      <p:sp>
        <p:nvSpPr>
          <p:cNvPr id="12" name="Subtitle 2"/>
          <p:cNvSpPr txBox="1">
            <a:spLocks/>
          </p:cNvSpPr>
          <p:nvPr/>
        </p:nvSpPr>
        <p:spPr>
          <a:xfrm>
            <a:off x="1431139" y="5105400"/>
            <a:ext cx="6400800" cy="1752600"/>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err="1" smtClean="0">
                <a:solidFill>
                  <a:schemeClr val="tx1"/>
                </a:solidFill>
              </a:rPr>
              <a:t>Umashanthi</a:t>
            </a:r>
            <a:r>
              <a:rPr lang="en-US" dirty="0" smtClean="0">
                <a:solidFill>
                  <a:schemeClr val="tx1"/>
                </a:solidFill>
              </a:rPr>
              <a:t> </a:t>
            </a:r>
            <a:r>
              <a:rPr lang="en-US" dirty="0" err="1" smtClean="0">
                <a:solidFill>
                  <a:schemeClr val="tx1"/>
                </a:solidFill>
              </a:rPr>
              <a:t>Pavalanathan</a:t>
            </a:r>
            <a:r>
              <a:rPr lang="en-US" dirty="0" smtClean="0">
                <a:solidFill>
                  <a:schemeClr val="tx1"/>
                </a:solidFill>
              </a:rPr>
              <a:t>, Aimee Stewart, Reed </a:t>
            </a:r>
            <a:r>
              <a:rPr lang="en-US" dirty="0" err="1" smtClean="0">
                <a:solidFill>
                  <a:schemeClr val="tx1"/>
                </a:solidFill>
              </a:rPr>
              <a:t>Beaman</a:t>
            </a:r>
            <a:r>
              <a:rPr lang="en-US" dirty="0" smtClean="0">
                <a:solidFill>
                  <a:schemeClr val="tx1"/>
                </a:solidFill>
              </a:rPr>
              <a:t>, </a:t>
            </a:r>
            <a:r>
              <a:rPr lang="en-US" dirty="0" err="1" smtClean="0">
                <a:solidFill>
                  <a:schemeClr val="tx1"/>
                </a:solidFill>
              </a:rPr>
              <a:t>Shahir</a:t>
            </a:r>
            <a:r>
              <a:rPr lang="en-US" dirty="0" smtClean="0">
                <a:solidFill>
                  <a:schemeClr val="tx1"/>
                </a:solidFill>
              </a:rPr>
              <a:t> </a:t>
            </a:r>
            <a:r>
              <a:rPr lang="en-US" dirty="0" err="1" smtClean="0">
                <a:solidFill>
                  <a:schemeClr val="tx1"/>
                </a:solidFill>
              </a:rPr>
              <a:t>Shamsir</a:t>
            </a:r>
            <a:endParaRPr lang="en-US" dirty="0" smtClean="0">
              <a:solidFill>
                <a:schemeClr val="tx1"/>
              </a:solidFill>
            </a:endParaRPr>
          </a:p>
          <a:p>
            <a:r>
              <a:rPr lang="en-US" dirty="0" smtClean="0">
                <a:solidFill>
                  <a:schemeClr val="tx1"/>
                </a:solidFill>
              </a:rPr>
              <a:t> C. J. Grady,  Beth </a:t>
            </a:r>
            <a:r>
              <a:rPr lang="en-US" dirty="0" err="1" smtClean="0">
                <a:solidFill>
                  <a:schemeClr val="tx1"/>
                </a:solidFill>
              </a:rPr>
              <a:t>Plale</a:t>
            </a:r>
            <a:endParaRPr lang="en-US" dirty="0">
              <a:solidFill>
                <a:schemeClr val="tx1"/>
              </a:solidFill>
            </a:endParaRPr>
          </a:p>
        </p:txBody>
      </p:sp>
      <p:sp>
        <p:nvSpPr>
          <p:cNvPr id="13" name="Rectangle 12"/>
          <p:cNvSpPr/>
          <p:nvPr/>
        </p:nvSpPr>
        <p:spPr>
          <a:xfrm>
            <a:off x="76200" y="3995003"/>
            <a:ext cx="9067800" cy="553998"/>
          </a:xfrm>
          <a:prstGeom prst="rect">
            <a:avLst/>
          </a:prstGeom>
        </p:spPr>
        <p:txBody>
          <a:bodyPr wrap="square">
            <a:spAutoFit/>
          </a:bodyPr>
          <a:lstStyle/>
          <a:p>
            <a:pPr algn="ctr"/>
            <a:r>
              <a:rPr lang="en-US" sz="3000" dirty="0" smtClean="0"/>
              <a:t>Mount </a:t>
            </a:r>
            <a:r>
              <a:rPr lang="en-US" sz="3000" dirty="0" err="1" smtClean="0"/>
              <a:t>Kinabalu</a:t>
            </a:r>
            <a:r>
              <a:rPr lang="en-US" sz="3000" dirty="0" smtClean="0"/>
              <a:t> biodiversity interoperability experiment</a:t>
            </a:r>
            <a:endParaRPr lang="en-US" sz="3000" dirty="0"/>
          </a:p>
        </p:txBody>
      </p:sp>
    </p:spTree>
    <p:extLst>
      <p:ext uri="{BB962C8B-B14F-4D97-AF65-F5344CB8AC3E}">
        <p14:creationId xmlns:p14="http://schemas.microsoft.com/office/powerpoint/2010/main" val="1410252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Input data</a:t>
            </a:r>
          </a:p>
          <a:p>
            <a:pPr lvl="1"/>
            <a:r>
              <a:rPr lang="en-US" dirty="0" smtClean="0"/>
              <a:t>Requirements for Occurrence points</a:t>
            </a:r>
          </a:p>
          <a:p>
            <a:pPr lvl="1"/>
            <a:r>
              <a:rPr lang="en-US" dirty="0" smtClean="0"/>
              <a:t>Requirements for Environmental Layers</a:t>
            </a:r>
          </a:p>
          <a:p>
            <a:r>
              <a:rPr lang="en-US" dirty="0" smtClean="0"/>
              <a:t>Modifications for Mt </a:t>
            </a:r>
            <a:r>
              <a:rPr lang="en-US" dirty="0" err="1" smtClean="0"/>
              <a:t>Kinabalu</a:t>
            </a:r>
            <a:r>
              <a:rPr lang="en-US" dirty="0" smtClean="0"/>
              <a:t> data</a:t>
            </a:r>
          </a:p>
          <a:p>
            <a:r>
              <a:rPr lang="en-US" dirty="0" smtClean="0"/>
              <a:t>Extensions to Lifemapper core</a:t>
            </a:r>
          </a:p>
        </p:txBody>
      </p:sp>
      <p:sp>
        <p:nvSpPr>
          <p:cNvPr id="4" name="Title 1"/>
          <p:cNvSpPr txBox="1">
            <a:spLocks/>
          </p:cNvSpPr>
          <p:nvPr/>
        </p:nvSpPr>
        <p:spPr>
          <a:xfrm>
            <a:off x="609600" y="152400"/>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Biodiversity Expedition Data Prep</a:t>
            </a:r>
            <a:endParaRPr lang="en-US" dirty="0"/>
          </a:p>
        </p:txBody>
      </p:sp>
    </p:spTree>
    <p:extLst>
      <p:ext uri="{BB962C8B-B14F-4D97-AF65-F5344CB8AC3E}">
        <p14:creationId xmlns:p14="http://schemas.microsoft.com/office/powerpoint/2010/main" val="288448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0"/>
            <a:ext cx="8229600" cy="1143000"/>
          </a:xfrm>
        </p:spPr>
        <p:txBody>
          <a:bodyPr/>
          <a:lstStyle/>
          <a:p>
            <a:pPr>
              <a:buClr>
                <a:srgbClr val="0000CC"/>
              </a:buClr>
            </a:pPr>
            <a:r>
              <a:rPr lang="en-US" dirty="0">
                <a:latin typeface="Bajoran Regular" pitchFamily="2" charset="0"/>
              </a:rPr>
              <a:t>PAM Basics </a:t>
            </a:r>
          </a:p>
        </p:txBody>
      </p:sp>
      <p:sp>
        <p:nvSpPr>
          <p:cNvPr id="17411" name="Rectangle 3"/>
          <p:cNvSpPr>
            <a:spLocks noGrp="1" noChangeArrowheads="1"/>
          </p:cNvSpPr>
          <p:nvPr>
            <p:ph type="body" sz="half" idx="1"/>
          </p:nvPr>
        </p:nvSpPr>
        <p:spPr>
          <a:xfrm>
            <a:off x="165100" y="1371600"/>
            <a:ext cx="4800600" cy="5105400"/>
          </a:xfrm>
        </p:spPr>
        <p:txBody>
          <a:bodyPr/>
          <a:lstStyle/>
          <a:p>
            <a:pPr>
              <a:buClr>
                <a:schemeClr val="tx1"/>
              </a:buClr>
            </a:pPr>
            <a:r>
              <a:rPr lang="en-US" sz="2900">
                <a:latin typeface="Times New Roman" pitchFamily="18" charset="0"/>
              </a:rPr>
              <a:t>The world is divided in an equal-area grid of cells</a:t>
            </a:r>
          </a:p>
          <a:p>
            <a:pPr>
              <a:buClr>
                <a:schemeClr val="tx1"/>
              </a:buClr>
            </a:pPr>
            <a:r>
              <a:rPr lang="en-US" sz="2900">
                <a:latin typeface="Times New Roman" pitchFamily="18" charset="0"/>
              </a:rPr>
              <a:t>The PAM is a binary matrix. </a:t>
            </a:r>
            <a:r>
              <a:rPr lang="el-GR" sz="2900" i="1">
                <a:latin typeface="Times New Roman" pitchFamily="18" charset="0"/>
                <a:cs typeface="Times New Roman" pitchFamily="18" charset="0"/>
              </a:rPr>
              <a:t>δ</a:t>
            </a:r>
            <a:r>
              <a:rPr lang="en-US" sz="2900" i="1" baseline="-25000">
                <a:latin typeface="Times New Roman" pitchFamily="18" charset="0"/>
                <a:cs typeface="Times New Roman" pitchFamily="18" charset="0"/>
              </a:rPr>
              <a:t>i,j</a:t>
            </a:r>
            <a:r>
              <a:rPr lang="en-US" sz="2900">
                <a:latin typeface="Times New Roman" pitchFamily="18" charset="0"/>
                <a:cs typeface="Times New Roman" pitchFamily="18" charset="0"/>
              </a:rPr>
              <a:t> </a:t>
            </a:r>
            <a:r>
              <a:rPr lang="en-US" sz="2900">
                <a:latin typeface="Times New Roman" pitchFamily="18" charset="0"/>
              </a:rPr>
              <a:t>notes presence or absence of each species </a:t>
            </a:r>
            <a:r>
              <a:rPr lang="en-US" sz="2900" i="1">
                <a:latin typeface="Times New Roman" pitchFamily="18" charset="0"/>
              </a:rPr>
              <a:t>j</a:t>
            </a:r>
            <a:r>
              <a:rPr lang="en-US" sz="2900">
                <a:latin typeface="Times New Roman" pitchFamily="18" charset="0"/>
              </a:rPr>
              <a:t> in each cell </a:t>
            </a:r>
            <a:r>
              <a:rPr lang="en-US" sz="2900" i="1">
                <a:latin typeface="Times New Roman" pitchFamily="18" charset="0"/>
              </a:rPr>
              <a:t>i</a:t>
            </a:r>
            <a:endParaRPr lang="en-US" sz="2900">
              <a:latin typeface="Times New Roman" pitchFamily="18" charset="0"/>
            </a:endParaRPr>
          </a:p>
          <a:p>
            <a:pPr>
              <a:buClr>
                <a:schemeClr val="tx1"/>
              </a:buClr>
            </a:pPr>
            <a:r>
              <a:rPr lang="en-US" sz="2900">
                <a:latin typeface="Times New Roman" pitchFamily="18" charset="0"/>
              </a:rPr>
              <a:t>The marginals provide site-richnesses (</a:t>
            </a:r>
            <a:r>
              <a:rPr lang="en-US" sz="2900" i="1">
                <a:latin typeface="Symbol" pitchFamily="18" charset="2"/>
              </a:rPr>
              <a:t>a</a:t>
            </a:r>
            <a:r>
              <a:rPr lang="en-US" sz="2900" i="1" baseline="-25000">
                <a:latin typeface="Times New Roman" pitchFamily="18" charset="0"/>
              </a:rPr>
              <a:t>i</a:t>
            </a:r>
            <a:r>
              <a:rPr lang="en-US" sz="2900">
                <a:latin typeface="Times New Roman" pitchFamily="18" charset="0"/>
              </a:rPr>
              <a:t>) and the species-range sizes (</a:t>
            </a:r>
            <a:r>
              <a:rPr lang="en-US" sz="2900" i="1">
                <a:latin typeface="Symbol" pitchFamily="18" charset="2"/>
              </a:rPr>
              <a:t>w</a:t>
            </a:r>
            <a:r>
              <a:rPr lang="en-US" sz="2900" i="1" baseline="-25000">
                <a:latin typeface="Times New Roman" pitchFamily="18" charset="0"/>
              </a:rPr>
              <a:t>j</a:t>
            </a:r>
            <a:r>
              <a:rPr lang="en-US" sz="2900">
                <a:latin typeface="Times New Roman" pitchFamily="18" charset="0"/>
              </a:rPr>
              <a:t>)</a:t>
            </a:r>
          </a:p>
          <a:p>
            <a:pPr>
              <a:buClr>
                <a:schemeClr val="tx1"/>
              </a:buClr>
            </a:pPr>
            <a:r>
              <a:rPr lang="en-US" sz="2900" i="1">
                <a:latin typeface="Symbol" pitchFamily="18" charset="2"/>
              </a:rPr>
              <a:t>b</a:t>
            </a:r>
            <a:r>
              <a:rPr lang="en-US" sz="2900" i="1" baseline="-25000">
                <a:latin typeface="Times New Roman" pitchFamily="18" charset="0"/>
              </a:rPr>
              <a:t>W </a:t>
            </a:r>
            <a:r>
              <a:rPr lang="en-US" sz="2900" i="1">
                <a:latin typeface="Times New Roman" pitchFamily="18" charset="0"/>
              </a:rPr>
              <a:t>= 1/</a:t>
            </a:r>
            <a:r>
              <a:rPr lang="en-US" sz="2900" i="1">
                <a:latin typeface="Symbol" pitchFamily="18" charset="2"/>
              </a:rPr>
              <a:t>w*</a:t>
            </a:r>
          </a:p>
        </p:txBody>
      </p:sp>
      <p:pic>
        <p:nvPicPr>
          <p:cNvPr id="17412"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5029200" y="1295400"/>
            <a:ext cx="3886200" cy="2373313"/>
          </a:xfrm>
          <a:noFill/>
          <a:ln/>
        </p:spPr>
      </p:pic>
      <p:grpSp>
        <p:nvGrpSpPr>
          <p:cNvPr id="17462" name="Group 54"/>
          <p:cNvGrpSpPr>
            <a:grpSpLocks/>
          </p:cNvGrpSpPr>
          <p:nvPr/>
        </p:nvGrpSpPr>
        <p:grpSpPr bwMode="auto">
          <a:xfrm>
            <a:off x="4876800" y="4054475"/>
            <a:ext cx="4486275" cy="2503488"/>
            <a:chOff x="3072" y="2554"/>
            <a:chExt cx="2826" cy="1577"/>
          </a:xfrm>
        </p:grpSpPr>
        <p:sp>
          <p:nvSpPr>
            <p:cNvPr id="17413" name="AutoShape 5"/>
            <p:cNvSpPr>
              <a:spLocks noChangeAspect="1" noChangeArrowheads="1" noTextEdit="1"/>
            </p:cNvSpPr>
            <p:nvPr/>
          </p:nvSpPr>
          <p:spPr bwMode="auto">
            <a:xfrm>
              <a:off x="3072" y="2736"/>
              <a:ext cx="2826" cy="1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7414" name="Group 6"/>
            <p:cNvGrpSpPr>
              <a:grpSpLocks/>
            </p:cNvGrpSpPr>
            <p:nvPr/>
          </p:nvGrpSpPr>
          <p:grpSpPr bwMode="auto">
            <a:xfrm>
              <a:off x="3120" y="2554"/>
              <a:ext cx="2150" cy="1382"/>
              <a:chOff x="3466" y="2461"/>
              <a:chExt cx="2150" cy="1382"/>
            </a:xfrm>
          </p:grpSpPr>
          <p:sp>
            <p:nvSpPr>
              <p:cNvPr id="17415" name="Rectangle 7"/>
              <p:cNvSpPr>
                <a:spLocks noChangeArrowheads="1"/>
              </p:cNvSpPr>
              <p:nvPr/>
            </p:nvSpPr>
            <p:spPr bwMode="auto">
              <a:xfrm>
                <a:off x="5007" y="2692"/>
                <a:ext cx="259" cy="697"/>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16" name="Rectangle 8"/>
              <p:cNvSpPr>
                <a:spLocks noChangeArrowheads="1"/>
              </p:cNvSpPr>
              <p:nvPr/>
            </p:nvSpPr>
            <p:spPr bwMode="auto">
              <a:xfrm>
                <a:off x="3974" y="3388"/>
                <a:ext cx="1034" cy="222"/>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17" name="Rectangle 9"/>
              <p:cNvSpPr>
                <a:spLocks noChangeArrowheads="1"/>
              </p:cNvSpPr>
              <p:nvPr/>
            </p:nvSpPr>
            <p:spPr bwMode="auto">
              <a:xfrm>
                <a:off x="5007" y="3388"/>
                <a:ext cx="259" cy="22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18" name="Rectangle 10"/>
              <p:cNvSpPr>
                <a:spLocks noChangeArrowheads="1"/>
              </p:cNvSpPr>
              <p:nvPr/>
            </p:nvSpPr>
            <p:spPr bwMode="auto">
              <a:xfrm>
                <a:off x="3747" y="2667"/>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A</a:t>
                </a:r>
                <a:endParaRPr lang="en-US">
                  <a:latin typeface="Times New Roman" pitchFamily="18" charset="0"/>
                </a:endParaRPr>
              </a:p>
            </p:txBody>
          </p:sp>
          <p:sp>
            <p:nvSpPr>
              <p:cNvPr id="17419" name="Rectangle 11"/>
              <p:cNvSpPr>
                <a:spLocks noChangeArrowheads="1"/>
              </p:cNvSpPr>
              <p:nvPr/>
            </p:nvSpPr>
            <p:spPr bwMode="auto">
              <a:xfrm>
                <a:off x="4104" y="266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20" name="Rectangle 12"/>
              <p:cNvSpPr>
                <a:spLocks noChangeArrowheads="1"/>
              </p:cNvSpPr>
              <p:nvPr/>
            </p:nvSpPr>
            <p:spPr bwMode="auto">
              <a:xfrm>
                <a:off x="4362" y="266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21" name="Rectangle 13"/>
              <p:cNvSpPr>
                <a:spLocks noChangeArrowheads="1"/>
              </p:cNvSpPr>
              <p:nvPr/>
            </p:nvSpPr>
            <p:spPr bwMode="auto">
              <a:xfrm>
                <a:off x="4620" y="266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22" name="Rectangle 14"/>
              <p:cNvSpPr>
                <a:spLocks noChangeArrowheads="1"/>
              </p:cNvSpPr>
              <p:nvPr/>
            </p:nvSpPr>
            <p:spPr bwMode="auto">
              <a:xfrm>
                <a:off x="4878" y="266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23" name="Rectangle 15"/>
              <p:cNvSpPr>
                <a:spLocks noChangeArrowheads="1"/>
              </p:cNvSpPr>
              <p:nvPr/>
            </p:nvSpPr>
            <p:spPr bwMode="auto">
              <a:xfrm>
                <a:off x="5136" y="266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3</a:t>
                </a:r>
                <a:endParaRPr lang="en-US">
                  <a:latin typeface="Times New Roman" pitchFamily="18" charset="0"/>
                </a:endParaRPr>
              </a:p>
            </p:txBody>
          </p:sp>
          <p:sp>
            <p:nvSpPr>
              <p:cNvPr id="17424" name="Rectangle 16"/>
              <p:cNvSpPr>
                <a:spLocks noChangeArrowheads="1"/>
              </p:cNvSpPr>
              <p:nvPr/>
            </p:nvSpPr>
            <p:spPr bwMode="auto">
              <a:xfrm>
                <a:off x="3747" y="2887"/>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B</a:t>
                </a:r>
                <a:endParaRPr lang="en-US">
                  <a:latin typeface="Times New Roman" pitchFamily="18" charset="0"/>
                </a:endParaRPr>
              </a:p>
            </p:txBody>
          </p:sp>
          <p:sp>
            <p:nvSpPr>
              <p:cNvPr id="17425" name="Rectangle 17"/>
              <p:cNvSpPr>
                <a:spLocks noChangeArrowheads="1"/>
              </p:cNvSpPr>
              <p:nvPr/>
            </p:nvSpPr>
            <p:spPr bwMode="auto">
              <a:xfrm>
                <a:off x="4104" y="288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26" name="Rectangle 18"/>
              <p:cNvSpPr>
                <a:spLocks noChangeArrowheads="1"/>
              </p:cNvSpPr>
              <p:nvPr/>
            </p:nvSpPr>
            <p:spPr bwMode="auto">
              <a:xfrm>
                <a:off x="4362" y="288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27" name="Rectangle 19"/>
              <p:cNvSpPr>
                <a:spLocks noChangeArrowheads="1"/>
              </p:cNvSpPr>
              <p:nvPr/>
            </p:nvSpPr>
            <p:spPr bwMode="auto">
              <a:xfrm>
                <a:off x="4620" y="288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28" name="Rectangle 20"/>
              <p:cNvSpPr>
                <a:spLocks noChangeArrowheads="1"/>
              </p:cNvSpPr>
              <p:nvPr/>
            </p:nvSpPr>
            <p:spPr bwMode="auto">
              <a:xfrm>
                <a:off x="4878" y="288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29" name="Rectangle 21"/>
              <p:cNvSpPr>
                <a:spLocks noChangeArrowheads="1"/>
              </p:cNvSpPr>
              <p:nvPr/>
            </p:nvSpPr>
            <p:spPr bwMode="auto">
              <a:xfrm>
                <a:off x="5136" y="2887"/>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2</a:t>
                </a:r>
                <a:endParaRPr lang="en-US">
                  <a:latin typeface="Times New Roman" pitchFamily="18" charset="0"/>
                </a:endParaRPr>
              </a:p>
            </p:txBody>
          </p:sp>
          <p:sp>
            <p:nvSpPr>
              <p:cNvPr id="17430" name="Rectangle 22"/>
              <p:cNvSpPr>
                <a:spLocks noChangeArrowheads="1"/>
              </p:cNvSpPr>
              <p:nvPr/>
            </p:nvSpPr>
            <p:spPr bwMode="auto">
              <a:xfrm>
                <a:off x="3747" y="3160"/>
                <a:ext cx="12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C</a:t>
                </a:r>
                <a:endParaRPr lang="en-US">
                  <a:latin typeface="Times New Roman" pitchFamily="18" charset="0"/>
                </a:endParaRPr>
              </a:p>
            </p:txBody>
          </p:sp>
          <p:sp>
            <p:nvSpPr>
              <p:cNvPr id="17431" name="Rectangle 23"/>
              <p:cNvSpPr>
                <a:spLocks noChangeArrowheads="1"/>
              </p:cNvSpPr>
              <p:nvPr/>
            </p:nvSpPr>
            <p:spPr bwMode="auto">
              <a:xfrm>
                <a:off x="4104" y="31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32" name="Rectangle 24"/>
              <p:cNvSpPr>
                <a:spLocks noChangeArrowheads="1"/>
              </p:cNvSpPr>
              <p:nvPr/>
            </p:nvSpPr>
            <p:spPr bwMode="auto">
              <a:xfrm>
                <a:off x="4362" y="31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33" name="Rectangle 25"/>
              <p:cNvSpPr>
                <a:spLocks noChangeArrowheads="1"/>
              </p:cNvSpPr>
              <p:nvPr/>
            </p:nvSpPr>
            <p:spPr bwMode="auto">
              <a:xfrm>
                <a:off x="4620" y="31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34" name="Rectangle 26"/>
              <p:cNvSpPr>
                <a:spLocks noChangeArrowheads="1"/>
              </p:cNvSpPr>
              <p:nvPr/>
            </p:nvSpPr>
            <p:spPr bwMode="auto">
              <a:xfrm>
                <a:off x="4878" y="31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0</a:t>
                </a:r>
                <a:endParaRPr lang="en-US">
                  <a:latin typeface="Times New Roman" pitchFamily="18" charset="0"/>
                </a:endParaRPr>
              </a:p>
            </p:txBody>
          </p:sp>
          <p:sp>
            <p:nvSpPr>
              <p:cNvPr id="17435" name="Rectangle 27"/>
              <p:cNvSpPr>
                <a:spLocks noChangeArrowheads="1"/>
              </p:cNvSpPr>
              <p:nvPr/>
            </p:nvSpPr>
            <p:spPr bwMode="auto">
              <a:xfrm>
                <a:off x="5136" y="316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36" name="Rectangle 28"/>
              <p:cNvSpPr>
                <a:spLocks noChangeArrowheads="1"/>
              </p:cNvSpPr>
              <p:nvPr/>
            </p:nvSpPr>
            <p:spPr bwMode="auto">
              <a:xfrm>
                <a:off x="4104" y="338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3</a:t>
                </a:r>
                <a:endParaRPr lang="en-US">
                  <a:latin typeface="Times New Roman" pitchFamily="18" charset="0"/>
                </a:endParaRPr>
              </a:p>
            </p:txBody>
          </p:sp>
          <p:sp>
            <p:nvSpPr>
              <p:cNvPr id="17437" name="Rectangle 29"/>
              <p:cNvSpPr>
                <a:spLocks noChangeArrowheads="1"/>
              </p:cNvSpPr>
              <p:nvPr/>
            </p:nvSpPr>
            <p:spPr bwMode="auto">
              <a:xfrm>
                <a:off x="4362" y="338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38" name="Rectangle 30"/>
              <p:cNvSpPr>
                <a:spLocks noChangeArrowheads="1"/>
              </p:cNvSpPr>
              <p:nvPr/>
            </p:nvSpPr>
            <p:spPr bwMode="auto">
              <a:xfrm>
                <a:off x="4620" y="338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39" name="Rectangle 31"/>
              <p:cNvSpPr>
                <a:spLocks noChangeArrowheads="1"/>
              </p:cNvSpPr>
              <p:nvPr/>
            </p:nvSpPr>
            <p:spPr bwMode="auto">
              <a:xfrm>
                <a:off x="4878" y="338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1</a:t>
                </a:r>
                <a:endParaRPr lang="en-US">
                  <a:latin typeface="Times New Roman" pitchFamily="18" charset="0"/>
                </a:endParaRPr>
              </a:p>
            </p:txBody>
          </p:sp>
          <p:sp>
            <p:nvSpPr>
              <p:cNvPr id="17440" name="Rectangle 32"/>
              <p:cNvSpPr>
                <a:spLocks noChangeArrowheads="1"/>
              </p:cNvSpPr>
              <p:nvPr/>
            </p:nvSpPr>
            <p:spPr bwMode="auto">
              <a:xfrm>
                <a:off x="5093" y="3380"/>
                <a:ext cx="9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6</a:t>
                </a:r>
                <a:endParaRPr lang="en-US">
                  <a:latin typeface="Times New Roman" pitchFamily="18" charset="0"/>
                </a:endParaRPr>
              </a:p>
            </p:txBody>
          </p:sp>
          <p:sp>
            <p:nvSpPr>
              <p:cNvPr id="17441" name="Rectangle 33"/>
              <p:cNvSpPr>
                <a:spLocks noChangeArrowheads="1"/>
              </p:cNvSpPr>
              <p:nvPr/>
            </p:nvSpPr>
            <p:spPr bwMode="auto">
              <a:xfrm rot="16200000">
                <a:off x="3394" y="2963"/>
                <a:ext cx="37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Sites</a:t>
                </a:r>
                <a:endParaRPr lang="en-US">
                  <a:latin typeface="Times New Roman" pitchFamily="18" charset="0"/>
                </a:endParaRPr>
              </a:p>
            </p:txBody>
          </p:sp>
          <p:sp>
            <p:nvSpPr>
              <p:cNvPr id="17442" name="Rectangle 34"/>
              <p:cNvSpPr>
                <a:spLocks noChangeArrowheads="1"/>
              </p:cNvSpPr>
              <p:nvPr/>
            </p:nvSpPr>
            <p:spPr bwMode="auto">
              <a:xfrm>
                <a:off x="4199" y="2461"/>
                <a:ext cx="586"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400">
                    <a:solidFill>
                      <a:srgbClr val="000000"/>
                    </a:solidFill>
                    <a:latin typeface="Times New Roman" pitchFamily="18" charset="0"/>
                  </a:rPr>
                  <a:t>Species</a:t>
                </a:r>
                <a:endParaRPr lang="en-US">
                  <a:latin typeface="Times New Roman" pitchFamily="18" charset="0"/>
                </a:endParaRPr>
              </a:p>
            </p:txBody>
          </p:sp>
          <p:sp>
            <p:nvSpPr>
              <p:cNvPr id="17443" name="Rectangle 35"/>
              <p:cNvSpPr>
                <a:spLocks noChangeArrowheads="1"/>
              </p:cNvSpPr>
              <p:nvPr/>
            </p:nvSpPr>
            <p:spPr bwMode="auto">
              <a:xfrm>
                <a:off x="4242" y="3624"/>
                <a:ext cx="495"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100">
                    <a:solidFill>
                      <a:srgbClr val="000000"/>
                    </a:solidFill>
                    <a:latin typeface="Times New Roman" pitchFamily="18" charset="0"/>
                  </a:rPr>
                  <a:t>Ranges</a:t>
                </a:r>
                <a:endParaRPr lang="en-US">
                  <a:latin typeface="Times New Roman" pitchFamily="18" charset="0"/>
                </a:endParaRPr>
              </a:p>
            </p:txBody>
          </p:sp>
          <p:sp>
            <p:nvSpPr>
              <p:cNvPr id="17444" name="Rectangle 36"/>
              <p:cNvSpPr>
                <a:spLocks noChangeArrowheads="1"/>
              </p:cNvSpPr>
              <p:nvPr/>
            </p:nvSpPr>
            <p:spPr bwMode="auto">
              <a:xfrm rot="5400000">
                <a:off x="5123" y="2932"/>
                <a:ext cx="607"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Clr>
                    <a:srgbClr val="0000CC"/>
                  </a:buClr>
                </a:pPr>
                <a:r>
                  <a:rPr lang="en-US" sz="2100">
                    <a:solidFill>
                      <a:srgbClr val="000000"/>
                    </a:solidFill>
                    <a:latin typeface="Times New Roman" pitchFamily="18" charset="0"/>
                  </a:rPr>
                  <a:t>Richness</a:t>
                </a:r>
                <a:endParaRPr lang="en-US">
                  <a:latin typeface="Times New Roman" pitchFamily="18" charset="0"/>
                </a:endParaRPr>
              </a:p>
            </p:txBody>
          </p:sp>
          <p:sp>
            <p:nvSpPr>
              <p:cNvPr id="17445" name="Line 37"/>
              <p:cNvSpPr>
                <a:spLocks noChangeShapeType="1"/>
              </p:cNvSpPr>
              <p:nvPr/>
            </p:nvSpPr>
            <p:spPr bwMode="auto">
              <a:xfrm>
                <a:off x="3968" y="2686"/>
                <a:ext cx="1" cy="115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6" name="Rectangle 38"/>
              <p:cNvSpPr>
                <a:spLocks noChangeArrowheads="1"/>
              </p:cNvSpPr>
              <p:nvPr/>
            </p:nvSpPr>
            <p:spPr bwMode="auto">
              <a:xfrm>
                <a:off x="3968" y="2686"/>
                <a:ext cx="12" cy="115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47" name="Line 39"/>
              <p:cNvSpPr>
                <a:spLocks noChangeShapeType="1"/>
              </p:cNvSpPr>
              <p:nvPr/>
            </p:nvSpPr>
            <p:spPr bwMode="auto">
              <a:xfrm>
                <a:off x="5001" y="2698"/>
                <a:ext cx="1" cy="114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8" name="Rectangle 40"/>
              <p:cNvSpPr>
                <a:spLocks noChangeArrowheads="1"/>
              </p:cNvSpPr>
              <p:nvPr/>
            </p:nvSpPr>
            <p:spPr bwMode="auto">
              <a:xfrm>
                <a:off x="5001" y="2698"/>
                <a:ext cx="11" cy="11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49" name="Line 41"/>
              <p:cNvSpPr>
                <a:spLocks noChangeShapeType="1"/>
              </p:cNvSpPr>
              <p:nvPr/>
            </p:nvSpPr>
            <p:spPr bwMode="auto">
              <a:xfrm>
                <a:off x="5259" y="2698"/>
                <a:ext cx="1" cy="9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0" name="Rectangle 42"/>
              <p:cNvSpPr>
                <a:spLocks noChangeArrowheads="1"/>
              </p:cNvSpPr>
              <p:nvPr/>
            </p:nvSpPr>
            <p:spPr bwMode="auto">
              <a:xfrm>
                <a:off x="5259" y="2698"/>
                <a:ext cx="11" cy="9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1" name="Line 43"/>
              <p:cNvSpPr>
                <a:spLocks noChangeShapeType="1"/>
              </p:cNvSpPr>
              <p:nvPr/>
            </p:nvSpPr>
            <p:spPr bwMode="auto">
              <a:xfrm>
                <a:off x="5604" y="2698"/>
                <a:ext cx="1" cy="69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2" name="Rectangle 44"/>
              <p:cNvSpPr>
                <a:spLocks noChangeArrowheads="1"/>
              </p:cNvSpPr>
              <p:nvPr/>
            </p:nvSpPr>
            <p:spPr bwMode="auto">
              <a:xfrm>
                <a:off x="5604" y="2698"/>
                <a:ext cx="12" cy="69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3" name="Line 45"/>
              <p:cNvSpPr>
                <a:spLocks noChangeShapeType="1"/>
              </p:cNvSpPr>
              <p:nvPr/>
            </p:nvSpPr>
            <p:spPr bwMode="auto">
              <a:xfrm>
                <a:off x="3980" y="2686"/>
                <a:ext cx="16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4" name="Rectangle 46"/>
              <p:cNvSpPr>
                <a:spLocks noChangeArrowheads="1"/>
              </p:cNvSpPr>
              <p:nvPr/>
            </p:nvSpPr>
            <p:spPr bwMode="auto">
              <a:xfrm>
                <a:off x="3980" y="2686"/>
                <a:ext cx="1636"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5" name="Line 47"/>
              <p:cNvSpPr>
                <a:spLocks noChangeShapeType="1"/>
              </p:cNvSpPr>
              <p:nvPr/>
            </p:nvSpPr>
            <p:spPr bwMode="auto">
              <a:xfrm>
                <a:off x="3980" y="3382"/>
                <a:ext cx="16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6" name="Rectangle 48"/>
              <p:cNvSpPr>
                <a:spLocks noChangeArrowheads="1"/>
              </p:cNvSpPr>
              <p:nvPr/>
            </p:nvSpPr>
            <p:spPr bwMode="auto">
              <a:xfrm>
                <a:off x="3980" y="3382"/>
                <a:ext cx="1636"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7" name="Line 49"/>
              <p:cNvSpPr>
                <a:spLocks noChangeShapeType="1"/>
              </p:cNvSpPr>
              <p:nvPr/>
            </p:nvSpPr>
            <p:spPr bwMode="auto">
              <a:xfrm>
                <a:off x="3980" y="3602"/>
                <a:ext cx="129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58" name="Rectangle 50"/>
              <p:cNvSpPr>
                <a:spLocks noChangeArrowheads="1"/>
              </p:cNvSpPr>
              <p:nvPr/>
            </p:nvSpPr>
            <p:spPr bwMode="auto">
              <a:xfrm>
                <a:off x="3980" y="3602"/>
                <a:ext cx="1290"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9" name="Line 51"/>
              <p:cNvSpPr>
                <a:spLocks noChangeShapeType="1"/>
              </p:cNvSpPr>
              <p:nvPr/>
            </p:nvSpPr>
            <p:spPr bwMode="auto">
              <a:xfrm>
                <a:off x="3980" y="3831"/>
                <a:ext cx="103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60" name="Rectangle 52"/>
              <p:cNvSpPr>
                <a:spLocks noChangeArrowheads="1"/>
              </p:cNvSpPr>
              <p:nvPr/>
            </p:nvSpPr>
            <p:spPr bwMode="auto">
              <a:xfrm>
                <a:off x="3980" y="3831"/>
                <a:ext cx="1032" cy="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sp>
        <p:nvSpPr>
          <p:cNvPr id="17461" name="Line 53"/>
          <p:cNvSpPr>
            <a:spLocks noChangeShapeType="1"/>
          </p:cNvSpPr>
          <p:nvPr/>
        </p:nvSpPr>
        <p:spPr bwMode="auto">
          <a:xfrm>
            <a:off x="1854200" y="5727700"/>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85750" indent="-285750">
              <a:buClr>
                <a:schemeClr val="tx1"/>
              </a:buClr>
              <a:buFont typeface="Arial" pitchFamily="34" charset="0"/>
              <a:buChar char="•"/>
            </a:pPr>
            <a:endParaRPr lang="en-US"/>
          </a:p>
        </p:txBody>
      </p:sp>
    </p:spTree>
    <p:extLst>
      <p:ext uri="{BB962C8B-B14F-4D97-AF65-F5344CB8AC3E}">
        <p14:creationId xmlns:p14="http://schemas.microsoft.com/office/powerpoint/2010/main" val="372451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64828"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Terrestrial Mammals</a:t>
            </a:r>
            <a:endParaRPr lang="en-US" dirty="0"/>
          </a:p>
        </p:txBody>
      </p:sp>
      <p:grpSp>
        <p:nvGrpSpPr>
          <p:cNvPr id="5" name="Group 4"/>
          <p:cNvGrpSpPr/>
          <p:nvPr/>
        </p:nvGrpSpPr>
        <p:grpSpPr>
          <a:xfrm>
            <a:off x="1084595" y="290319"/>
            <a:ext cx="5144681" cy="3980423"/>
            <a:chOff x="-169618" y="274638"/>
            <a:chExt cx="5144681" cy="3980423"/>
          </a:xfrm>
        </p:grpSpPr>
        <p:pic>
          <p:nvPicPr>
            <p:cNvPr id="6" name="Picture 5" descr="proportionalSpeciesRichness_tra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18" y="274638"/>
              <a:ext cx="5144681" cy="3980423"/>
            </a:xfrm>
            <a:prstGeom prst="rect">
              <a:avLst/>
            </a:prstGeom>
          </p:spPr>
        </p:pic>
        <p:sp>
          <p:nvSpPr>
            <p:cNvPr id="7" name="TextBox 6"/>
            <p:cNvSpPr txBox="1"/>
            <p:nvPr/>
          </p:nvSpPr>
          <p:spPr>
            <a:xfrm>
              <a:off x="912264" y="3214382"/>
              <a:ext cx="2980917" cy="369332"/>
            </a:xfrm>
            <a:prstGeom prst="rect">
              <a:avLst/>
            </a:prstGeom>
            <a:noFill/>
          </p:spPr>
          <p:txBody>
            <a:bodyPr wrap="none" rtlCol="0">
              <a:spAutoFit/>
            </a:bodyPr>
            <a:lstStyle/>
            <a:p>
              <a:r>
                <a:rPr lang="en-US" dirty="0" smtClean="0"/>
                <a:t>Proportional Species Richness</a:t>
              </a:r>
              <a:endParaRPr lang="en-US" dirty="0"/>
            </a:p>
          </p:txBody>
        </p:sp>
      </p:grpSp>
      <p:grpSp>
        <p:nvGrpSpPr>
          <p:cNvPr id="8" name="Group 7"/>
          <p:cNvGrpSpPr/>
          <p:nvPr/>
        </p:nvGrpSpPr>
        <p:grpSpPr>
          <a:xfrm>
            <a:off x="3542119" y="2883673"/>
            <a:ext cx="5144681" cy="3974327"/>
            <a:chOff x="3542119" y="2883673"/>
            <a:chExt cx="5144681" cy="3974327"/>
          </a:xfrm>
        </p:grpSpPr>
        <p:pic>
          <p:nvPicPr>
            <p:cNvPr id="9" name="Picture 8" descr="perSiteRangeSize_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119" y="2883673"/>
              <a:ext cx="5144681" cy="3974327"/>
            </a:xfrm>
            <a:prstGeom prst="rect">
              <a:avLst/>
            </a:prstGeom>
          </p:spPr>
        </p:pic>
        <p:sp>
          <p:nvSpPr>
            <p:cNvPr id="10" name="TextBox 9"/>
            <p:cNvSpPr txBox="1"/>
            <p:nvPr/>
          </p:nvSpPr>
          <p:spPr>
            <a:xfrm>
              <a:off x="5136724" y="5906928"/>
              <a:ext cx="1955471" cy="369332"/>
            </a:xfrm>
            <a:prstGeom prst="rect">
              <a:avLst/>
            </a:prstGeom>
            <a:noFill/>
          </p:spPr>
          <p:txBody>
            <a:bodyPr wrap="none" rtlCol="0">
              <a:spAutoFit/>
            </a:bodyPr>
            <a:lstStyle/>
            <a:p>
              <a:r>
                <a:rPr lang="en-US" dirty="0" smtClean="0"/>
                <a:t>Per-site Range Size</a:t>
              </a:r>
              <a:endParaRPr lang="en-US" dirty="0"/>
            </a:p>
          </p:txBody>
        </p:sp>
      </p:grpSp>
      <p:sp>
        <p:nvSpPr>
          <p:cNvPr id="11" name="TextBox 10"/>
          <p:cNvSpPr txBox="1"/>
          <p:nvPr/>
        </p:nvSpPr>
        <p:spPr>
          <a:xfrm>
            <a:off x="864828" y="4889518"/>
            <a:ext cx="2214929" cy="923330"/>
          </a:xfrm>
          <a:prstGeom prst="rect">
            <a:avLst/>
          </a:prstGeom>
          <a:noFill/>
          <a:ln>
            <a:solidFill>
              <a:schemeClr val="tx1"/>
            </a:solidFill>
          </a:ln>
        </p:spPr>
        <p:txBody>
          <a:bodyPr wrap="square" rtlCol="0">
            <a:spAutoFit/>
          </a:bodyPr>
          <a:lstStyle/>
          <a:p>
            <a:r>
              <a:rPr lang="en-US" dirty="0" smtClean="0"/>
              <a:t>High			</a:t>
            </a:r>
            <a:r>
              <a:rPr lang="en-US" dirty="0" smtClean="0">
                <a:solidFill>
                  <a:srgbClr val="F7D016"/>
                </a:solidFill>
              </a:rPr>
              <a:t>Yellow</a:t>
            </a:r>
          </a:p>
          <a:p>
            <a:r>
              <a:rPr lang="en-US" dirty="0" smtClean="0"/>
              <a:t>Moderate	</a:t>
            </a:r>
            <a:r>
              <a:rPr lang="en-US" dirty="0" smtClean="0">
                <a:solidFill>
                  <a:srgbClr val="FF0000"/>
                </a:solidFill>
              </a:rPr>
              <a:t>Red</a:t>
            </a:r>
          </a:p>
          <a:p>
            <a:r>
              <a:rPr lang="en-US" dirty="0" smtClean="0"/>
              <a:t>Low			</a:t>
            </a:r>
            <a:r>
              <a:rPr lang="en-US" dirty="0" smtClean="0">
                <a:solidFill>
                  <a:srgbClr val="0000FF"/>
                </a:solidFill>
              </a:rPr>
              <a:t>Blue</a:t>
            </a:r>
            <a:endParaRPr lang="en-US" dirty="0">
              <a:solidFill>
                <a:srgbClr val="0000FF"/>
              </a:solidFill>
            </a:endParaRPr>
          </a:p>
        </p:txBody>
      </p:sp>
      <p:pic>
        <p:nvPicPr>
          <p:cNvPr id="12" name="Picture 1"/>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6324600" y="1371600"/>
            <a:ext cx="2343150"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91482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94" y="0"/>
            <a:ext cx="8229600" cy="1143000"/>
          </a:xfrm>
        </p:spPr>
        <p:txBody>
          <a:bodyPr>
            <a:normAutofit/>
          </a:bodyPr>
          <a:lstStyle/>
          <a:p>
            <a:r>
              <a:rPr lang="en-US" dirty="0" smtClean="0">
                <a:latin typeface="Bajoran Regular" pitchFamily="2" charset="0"/>
              </a:rPr>
              <a:t>Design for Collaboration</a:t>
            </a:r>
            <a:endParaRPr lang="en-US" dirty="0">
              <a:latin typeface="Bajoran Regular" pitchFamily="2" charset="0"/>
            </a:endParaRPr>
          </a:p>
        </p:txBody>
      </p:sp>
      <p:sp>
        <p:nvSpPr>
          <p:cNvPr id="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AB847B2-4782-4359-882C-FC7DB1F2891A}" type="slidenum">
              <a:rPr lang="en-US" smtClean="0"/>
              <a:pPr/>
              <a:t>13</a:t>
            </a:fld>
            <a:endParaRPr lang="en-US"/>
          </a:p>
        </p:txBody>
      </p:sp>
      <p:sp>
        <p:nvSpPr>
          <p:cNvPr id="6" name="TextBox 5"/>
          <p:cNvSpPr txBox="1"/>
          <p:nvPr/>
        </p:nvSpPr>
        <p:spPr>
          <a:xfrm>
            <a:off x="532640" y="4497209"/>
            <a:ext cx="1781557" cy="461665"/>
          </a:xfrm>
          <a:prstGeom prst="rect">
            <a:avLst/>
          </a:prstGeom>
          <a:noFill/>
        </p:spPr>
        <p:txBody>
          <a:bodyPr wrap="none" rtlCol="0">
            <a:spAutoFit/>
          </a:bodyPr>
          <a:lstStyle/>
          <a:p>
            <a:r>
              <a:rPr lang="en-US" sz="2400" dirty="0" smtClean="0"/>
              <a:t>Data Archive</a:t>
            </a:r>
            <a:endParaRPr lang="en-US" sz="2400" dirty="0"/>
          </a:p>
        </p:txBody>
      </p:sp>
      <p:pic>
        <p:nvPicPr>
          <p:cNvPr id="7" name="Picture 6" descr="distortedlog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514600"/>
            <a:ext cx="1970698" cy="1970698"/>
          </a:xfrm>
          <a:prstGeom prst="rect">
            <a:avLst/>
          </a:prstGeom>
        </p:spPr>
      </p:pic>
      <p:grpSp>
        <p:nvGrpSpPr>
          <p:cNvPr id="8" name="Group 7"/>
          <p:cNvGrpSpPr/>
          <p:nvPr/>
        </p:nvGrpSpPr>
        <p:grpSpPr>
          <a:xfrm>
            <a:off x="3124200" y="1295400"/>
            <a:ext cx="1905000" cy="5208236"/>
            <a:chOff x="4419601" y="1268764"/>
            <a:chExt cx="1905000" cy="5208236"/>
          </a:xfrm>
        </p:grpSpPr>
        <p:sp>
          <p:nvSpPr>
            <p:cNvPr id="9" name="Cloud 8"/>
            <p:cNvSpPr/>
            <p:nvPr/>
          </p:nvSpPr>
          <p:spPr>
            <a:xfrm>
              <a:off x="4419601" y="1268764"/>
              <a:ext cx="1905000" cy="5208236"/>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876800" y="2895600"/>
              <a:ext cx="1066800" cy="1881241"/>
              <a:chOff x="1371600" y="1524000"/>
              <a:chExt cx="2209800" cy="5152644"/>
            </a:xfrm>
          </p:grpSpPr>
          <p:sp>
            <p:nvSpPr>
              <p:cNvPr id="11" name="Rectangle 10"/>
              <p:cNvSpPr/>
              <p:nvPr/>
            </p:nvSpPr>
            <p:spPr>
              <a:xfrm>
                <a:off x="3200400" y="1524000"/>
                <a:ext cx="381000" cy="5152644"/>
              </a:xfrm>
              <a:prstGeom prst="rect">
                <a:avLst/>
              </a:prstGeom>
              <a:solidFill>
                <a:schemeClr val="bg1">
                  <a:lumMod val="95000"/>
                </a:schemeClr>
              </a:solidFill>
              <a:ln w="25400">
                <a:miter lim="800000"/>
              </a:ln>
              <a:effectLst/>
            </p:spPr>
            <p:style>
              <a:lnRef idx="1">
                <a:schemeClr val="accent1"/>
              </a:lnRef>
              <a:fillRef idx="2">
                <a:schemeClr val="accent1"/>
              </a:fillRef>
              <a:effectRef idx="1">
                <a:schemeClr val="accent1"/>
              </a:effectRef>
              <a:fontRef idx="minor">
                <a:schemeClr val="dk1"/>
              </a:fontRef>
            </p:style>
            <p:txBody>
              <a:bodyPr vert="vert270" rtlCol="0" anchor="ctr"/>
              <a:lstStyle/>
              <a:p>
                <a:pPr algn="ctr"/>
                <a:endParaRPr lang="en-US" sz="2800" dirty="0"/>
              </a:p>
            </p:txBody>
          </p:sp>
          <p:grpSp>
            <p:nvGrpSpPr>
              <p:cNvPr id="12" name="Group 11"/>
              <p:cNvGrpSpPr/>
              <p:nvPr/>
            </p:nvGrpSpPr>
            <p:grpSpPr>
              <a:xfrm>
                <a:off x="1371600" y="1524000"/>
                <a:ext cx="1828800" cy="5152644"/>
                <a:chOff x="-152400" y="1552956"/>
                <a:chExt cx="1828800" cy="5152644"/>
              </a:xfrm>
              <a:solidFill>
                <a:schemeClr val="bg1">
                  <a:lumMod val="85000"/>
                </a:schemeClr>
              </a:solidFill>
            </p:grpSpPr>
            <p:sp>
              <p:nvSpPr>
                <p:cNvPr id="13" name="Rectangle 12"/>
                <p:cNvSpPr/>
                <p:nvPr/>
              </p:nvSpPr>
              <p:spPr>
                <a:xfrm>
                  <a:off x="-152400" y="1552956"/>
                  <a:ext cx="1828800" cy="515264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ifemapperlogo.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02" y="1752601"/>
                  <a:ext cx="1385599" cy="1302045"/>
                </a:xfrm>
                <a:prstGeom prst="rect">
                  <a:avLst/>
                </a:prstGeom>
                <a:grpFill/>
                <a:ln w="19050" cap="rnd">
                  <a:solidFill>
                    <a:schemeClr val="tx2">
                      <a:lumMod val="60000"/>
                      <a:lumOff val="40000"/>
                    </a:schemeClr>
                  </a:solidFill>
                </a:ln>
                <a:effectLst>
                  <a:outerShdw blurRad="50800" dist="12700" dir="5400000" algn="t" rotWithShape="0">
                    <a:prstClr val="black">
                      <a:alpha val="40000"/>
                    </a:prstClr>
                  </a:outerShdw>
                </a:effectLst>
              </p:spPr>
            </p:pic>
            <p:sp>
              <p:nvSpPr>
                <p:cNvPr id="15" name="Rounded Rectangle 14"/>
                <p:cNvSpPr/>
                <p:nvPr/>
              </p:nvSpPr>
              <p:spPr>
                <a:xfrm>
                  <a:off x="86502" y="3886795"/>
                  <a:ext cx="1362851" cy="5334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6502" y="3207046"/>
                  <a:ext cx="1362851" cy="5334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86502" y="4566544"/>
                  <a:ext cx="1362851" cy="5334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6200" y="5246293"/>
                  <a:ext cx="1373153" cy="5334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6200" y="5926042"/>
                  <a:ext cx="1373153" cy="5334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sp>
        <p:nvSpPr>
          <p:cNvPr id="20" name="Left-Right Arrow 19"/>
          <p:cNvSpPr/>
          <p:nvPr/>
        </p:nvSpPr>
        <p:spPr>
          <a:xfrm>
            <a:off x="2209800" y="3581400"/>
            <a:ext cx="1116023" cy="228600"/>
          </a:xfrm>
          <a:prstGeom prst="lef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 Arrow 20"/>
          <p:cNvSpPr/>
          <p:nvPr/>
        </p:nvSpPr>
        <p:spPr>
          <a:xfrm rot="19855582" flipV="1">
            <a:off x="4671399" y="2402304"/>
            <a:ext cx="2741563" cy="260379"/>
          </a:xfrm>
          <a:prstGeom prst="lef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dataone_logo.png"/>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486400" y="5257800"/>
            <a:ext cx="2209800" cy="532203"/>
          </a:xfrm>
          <a:prstGeom prst="rect">
            <a:avLst/>
          </a:prstGeom>
        </p:spPr>
      </p:pic>
      <p:pic>
        <p:nvPicPr>
          <p:cNvPr id="24" name="Picture 23"/>
          <p:cNvPicPr>
            <a:picLocks noChangeAspect="1"/>
          </p:cNvPicPr>
          <p:nvPr/>
        </p:nvPicPr>
        <p:blipFill rotWithShape="1">
          <a:blip r:embed="rId6"/>
          <a:srcRect l="1683" r="83377"/>
          <a:stretch/>
        </p:blipFill>
        <p:spPr>
          <a:xfrm>
            <a:off x="6705600" y="2954867"/>
            <a:ext cx="1366069" cy="1236133"/>
          </a:xfrm>
          <a:prstGeom prst="rect">
            <a:avLst/>
          </a:prstGeom>
        </p:spPr>
      </p:pic>
      <p:pic>
        <p:nvPicPr>
          <p:cNvPr id="26" name="Picture 25" descr="pragmaLogo.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2200" y="4191000"/>
            <a:ext cx="1307592" cy="1014984"/>
          </a:xfrm>
          <a:prstGeom prst="rect">
            <a:avLst/>
          </a:prstGeom>
        </p:spPr>
      </p:pic>
      <p:sp>
        <p:nvSpPr>
          <p:cNvPr id="22" name="Bent Arrow 21"/>
          <p:cNvSpPr/>
          <p:nvPr/>
        </p:nvSpPr>
        <p:spPr>
          <a:xfrm rot="12177227">
            <a:off x="5440345" y="1341942"/>
            <a:ext cx="1208980" cy="4307862"/>
          </a:xfrm>
          <a:prstGeom prst="bentArrow">
            <a:avLst>
              <a:gd name="adj1" fmla="val 11133"/>
              <a:gd name="adj2" fmla="val 25000"/>
              <a:gd name="adj3" fmla="val 25000"/>
              <a:gd name="adj4" fmla="val 43750"/>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5" name="Picture 24" descr="people dancing.jpg"/>
          <p:cNvPicPr>
            <a:picLocks noChangeAspect="1"/>
          </p:cNvPicPr>
          <p:nvPr/>
        </p:nvPicPr>
        <p:blipFill rotWithShape="1">
          <a:blip r:embed="rId8" cstate="print">
            <a:extLst>
              <a:ext uri="{28A0092B-C50C-407E-A947-70E740481C1C}">
                <a14:useLocalDpi xmlns:a14="http://schemas.microsoft.com/office/drawing/2010/main" val="0"/>
              </a:ext>
            </a:extLst>
          </a:blip>
          <a:srcRect t="43493" b="13854"/>
          <a:stretch/>
        </p:blipFill>
        <p:spPr>
          <a:xfrm>
            <a:off x="6692302" y="1331161"/>
            <a:ext cx="2421635" cy="1107239"/>
          </a:xfrm>
          <a:prstGeom prst="rect">
            <a:avLst/>
          </a:prstGeom>
        </p:spPr>
      </p:pic>
    </p:spTree>
    <p:extLst>
      <p:ext uri="{BB962C8B-B14F-4D97-AF65-F5344CB8AC3E}">
        <p14:creationId xmlns:p14="http://schemas.microsoft.com/office/powerpoint/2010/main" val="485996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Cataloging Metadata</a:t>
            </a:r>
            <a:endParaRPr lang="en-US" dirty="0"/>
          </a:p>
        </p:txBody>
      </p:sp>
      <p:sp>
        <p:nvSpPr>
          <p:cNvPr id="3" name="Content Placeholder 2"/>
          <p:cNvSpPr>
            <a:spLocks noGrp="1"/>
          </p:cNvSpPr>
          <p:nvPr>
            <p:ph idx="1"/>
          </p:nvPr>
        </p:nvSpPr>
        <p:spPr>
          <a:xfrm>
            <a:off x="457200" y="1600200"/>
            <a:ext cx="8229600" cy="4953000"/>
          </a:xfrm>
        </p:spPr>
        <p:txBody>
          <a:bodyPr/>
          <a:lstStyle/>
          <a:p>
            <a:r>
              <a:rPr lang="en-US" dirty="0" smtClean="0"/>
              <a:t>Metadata repositories are crucial to preserving scientific investments in data by enabling metadata collection, long-term preservation, and reuse of scientific data</a:t>
            </a:r>
          </a:p>
        </p:txBody>
      </p:sp>
    </p:spTree>
    <p:extLst>
      <p:ext uri="{BB962C8B-B14F-4D97-AF65-F5344CB8AC3E}">
        <p14:creationId xmlns:p14="http://schemas.microsoft.com/office/powerpoint/2010/main" val="1196737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Esri</a:t>
            </a:r>
            <a:r>
              <a:rPr lang="en-US" dirty="0" smtClean="0"/>
              <a:t> </a:t>
            </a:r>
            <a:r>
              <a:rPr lang="en-US" dirty="0" err="1" smtClean="0"/>
              <a:t>GeoPortal</a:t>
            </a:r>
            <a:r>
              <a:rPr lang="en-US" dirty="0" smtClean="0"/>
              <a:t> Server</a:t>
            </a:r>
            <a:endParaRPr lang="en-US" dirty="0"/>
          </a:p>
        </p:txBody>
      </p:sp>
      <p:sp>
        <p:nvSpPr>
          <p:cNvPr id="3" name="Content Placeholder 2"/>
          <p:cNvSpPr>
            <a:spLocks noGrp="1"/>
          </p:cNvSpPr>
          <p:nvPr>
            <p:ph idx="1"/>
          </p:nvPr>
        </p:nvSpPr>
        <p:spPr/>
        <p:txBody>
          <a:bodyPr/>
          <a:lstStyle/>
          <a:p>
            <a:r>
              <a:rPr lang="en-US" dirty="0" smtClean="0"/>
              <a:t>Open source metadata server that enables discovery and use of geospatial resources</a:t>
            </a:r>
          </a:p>
          <a:p>
            <a:r>
              <a:rPr lang="en-US" dirty="0" smtClean="0"/>
              <a:t>Uses emerging standards such as Open Geospatial Consortium (OGC)'s Catalog Service for the Web (CSW)</a:t>
            </a:r>
          </a:p>
          <a:p>
            <a:r>
              <a:rPr lang="en-US" dirty="0" smtClean="0"/>
              <a:t>Simplifies the cataloging and avoids staleness of metadata</a:t>
            </a:r>
          </a:p>
          <a:p>
            <a:endParaRPr lang="en-US" dirty="0" smtClean="0"/>
          </a:p>
          <a:p>
            <a:endParaRPr lang="en-US" dirty="0"/>
          </a:p>
        </p:txBody>
      </p:sp>
    </p:spTree>
    <p:extLst>
      <p:ext uri="{BB962C8B-B14F-4D97-AF65-F5344CB8AC3E}">
        <p14:creationId xmlns:p14="http://schemas.microsoft.com/office/powerpoint/2010/main" val="3078109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3224508"/>
          </a:xfrm>
          <a:prstGeom prst="rect">
            <a:avLst/>
          </a:prstGeom>
        </p:spPr>
      </p:pic>
      <p:sp>
        <p:nvSpPr>
          <p:cNvPr id="56" name="Title 1"/>
          <p:cNvSpPr>
            <a:spLocks noGrp="1"/>
          </p:cNvSpPr>
          <p:nvPr>
            <p:ph type="title"/>
          </p:nvPr>
        </p:nvSpPr>
        <p:spPr>
          <a:xfrm>
            <a:off x="457200" y="274638"/>
            <a:ext cx="8229600" cy="1143000"/>
          </a:xfrm>
        </p:spPr>
        <p:txBody>
          <a:bodyPr/>
          <a:lstStyle/>
          <a:p>
            <a:r>
              <a:rPr lang="en-US" smtClean="0"/>
              <a:t>The workflow (Demo)</a:t>
            </a:r>
            <a:endParaRPr lang="en-US" dirty="0"/>
          </a:p>
        </p:txBody>
      </p:sp>
    </p:spTree>
    <p:extLst>
      <p:ext uri="{BB962C8B-B14F-4D97-AF65-F5344CB8AC3E}">
        <p14:creationId xmlns:p14="http://schemas.microsoft.com/office/powerpoint/2010/main" val="4275362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Problems</a:t>
            </a:r>
            <a:endParaRPr lang="en-US" dirty="0"/>
          </a:p>
        </p:txBody>
      </p:sp>
      <p:sp>
        <p:nvSpPr>
          <p:cNvPr id="3" name="Content Placeholder 2"/>
          <p:cNvSpPr>
            <a:spLocks noGrp="1"/>
          </p:cNvSpPr>
          <p:nvPr>
            <p:ph idx="1"/>
          </p:nvPr>
        </p:nvSpPr>
        <p:spPr>
          <a:xfrm>
            <a:off x="381000" y="1447800"/>
            <a:ext cx="8534400" cy="5029200"/>
          </a:xfrm>
        </p:spPr>
        <p:txBody>
          <a:bodyPr>
            <a:noAutofit/>
          </a:bodyPr>
          <a:lstStyle/>
          <a:p>
            <a:pPr>
              <a:buSzPct val="125000"/>
              <a:buFont typeface="Wingdings" pitchFamily="-84" charset="2"/>
              <a:buChar char="§"/>
            </a:pPr>
            <a:r>
              <a:rPr lang="en-US" sz="2700" b="1" dirty="0" smtClean="0"/>
              <a:t>PRAGMA Cloud Security</a:t>
            </a:r>
            <a:endParaRPr lang="en-US" sz="2700" dirty="0" smtClean="0"/>
          </a:p>
          <a:p>
            <a:pPr marL="347663" indent="0">
              <a:spcAft>
                <a:spcPts val="600"/>
              </a:spcAft>
              <a:buSzPct val="125000"/>
              <a:buNone/>
            </a:pPr>
            <a:r>
              <a:rPr lang="en-US" sz="2700" dirty="0" smtClean="0"/>
              <a:t>Data are sensitive in that they reveal ecologically sensitive information . What are the cloud security measures to be taken for controlled access of sensitive data?</a:t>
            </a:r>
          </a:p>
          <a:p>
            <a:pPr>
              <a:buSzPct val="125000"/>
              <a:buFont typeface="Wingdings" pitchFamily="-84" charset="2"/>
              <a:buChar char="§"/>
            </a:pPr>
            <a:r>
              <a:rPr lang="en-US" sz="2700" b="1" dirty="0" smtClean="0"/>
              <a:t>Agreements on Core Metadata</a:t>
            </a:r>
            <a:endParaRPr lang="en-US" sz="2700" dirty="0" smtClean="0"/>
          </a:p>
          <a:p>
            <a:pPr marL="347663" indent="0">
              <a:spcAft>
                <a:spcPts val="600"/>
              </a:spcAft>
              <a:buSzPct val="125000"/>
              <a:buNone/>
            </a:pPr>
            <a:r>
              <a:rPr lang="en-US" sz="2700" dirty="0" smtClean="0"/>
              <a:t>Discovery and reuse of scientific outcomes from these applications depend on automated or manual extraction of rich metadata about the datasets and prediction outputs.  For this to happen, some agreement must exist on core metadata.  </a:t>
            </a:r>
          </a:p>
        </p:txBody>
      </p:sp>
    </p:spTree>
    <p:extLst>
      <p:ext uri="{BB962C8B-B14F-4D97-AF65-F5344CB8AC3E}">
        <p14:creationId xmlns:p14="http://schemas.microsoft.com/office/powerpoint/2010/main" val="1668390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Problems</a:t>
            </a:r>
            <a:endParaRPr lang="en-US" dirty="0"/>
          </a:p>
        </p:txBody>
      </p:sp>
      <p:sp>
        <p:nvSpPr>
          <p:cNvPr id="3" name="Content Placeholder 2"/>
          <p:cNvSpPr>
            <a:spLocks noGrp="1"/>
          </p:cNvSpPr>
          <p:nvPr>
            <p:ph idx="1"/>
          </p:nvPr>
        </p:nvSpPr>
        <p:spPr/>
        <p:txBody>
          <a:bodyPr>
            <a:normAutofit/>
          </a:bodyPr>
          <a:lstStyle/>
          <a:p>
            <a:pPr>
              <a:buSzPct val="125000"/>
              <a:buFont typeface="Wingdings" pitchFamily="-84" charset="2"/>
              <a:buChar char="§"/>
            </a:pPr>
            <a:r>
              <a:rPr lang="en-US" sz="2700" b="1" dirty="0" smtClean="0"/>
              <a:t>Ownership of Results</a:t>
            </a:r>
          </a:p>
          <a:p>
            <a:pPr marL="347663" indent="0">
              <a:buSzPct val="125000"/>
              <a:buNone/>
            </a:pPr>
            <a:r>
              <a:rPr lang="en-US" sz="2700" b="1" dirty="0" smtClean="0"/>
              <a:t> </a:t>
            </a:r>
            <a:r>
              <a:rPr lang="en-US" sz="2700" dirty="0" smtClean="0"/>
              <a:t>When analysis is carried out on PRAGMA cloud, the resulting dataset can contribute to enriching the data of the cloud. </a:t>
            </a:r>
          </a:p>
          <a:p>
            <a:pPr marL="347663" indent="0">
              <a:buSzPct val="125000"/>
              <a:buNone/>
            </a:pPr>
            <a:r>
              <a:rPr lang="en-US" sz="2700" dirty="0" smtClean="0"/>
              <a:t>How is ownership and sharing tracked? </a:t>
            </a:r>
          </a:p>
          <a:p>
            <a:endParaRPr lang="en-US" dirty="0"/>
          </a:p>
        </p:txBody>
      </p:sp>
    </p:spTree>
    <p:extLst>
      <p:ext uri="{BB962C8B-B14F-4D97-AF65-F5344CB8AC3E}">
        <p14:creationId xmlns:p14="http://schemas.microsoft.com/office/powerpoint/2010/main" val="1895558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Problems</a:t>
            </a:r>
            <a:endParaRPr lang="en-US" dirty="0"/>
          </a:p>
        </p:txBody>
      </p:sp>
      <p:sp>
        <p:nvSpPr>
          <p:cNvPr id="3" name="Content Placeholder 2"/>
          <p:cNvSpPr>
            <a:spLocks noGrp="1"/>
          </p:cNvSpPr>
          <p:nvPr>
            <p:ph idx="1"/>
          </p:nvPr>
        </p:nvSpPr>
        <p:spPr/>
        <p:txBody>
          <a:bodyPr>
            <a:normAutofit/>
          </a:bodyPr>
          <a:lstStyle/>
          <a:p>
            <a:pPr marL="457200" indent="-457200">
              <a:spcAft>
                <a:spcPts val="0"/>
              </a:spcAft>
              <a:buSzPct val="125000"/>
              <a:buFont typeface="Wingdings" pitchFamily="2" charset="2"/>
              <a:buChar char="§"/>
              <a:defRPr/>
            </a:pPr>
            <a:r>
              <a:rPr lang="en-US" sz="2700" b="1" dirty="0">
                <a:latin typeface="Calibri" pitchFamily="-65" charset="0"/>
              </a:rPr>
              <a:t>Metadata Catalog Federation:</a:t>
            </a:r>
          </a:p>
          <a:p>
            <a:pPr marL="463550" indent="0">
              <a:spcAft>
                <a:spcPts val="600"/>
              </a:spcAft>
              <a:buSzPct val="125000"/>
              <a:buNone/>
              <a:defRPr/>
            </a:pPr>
            <a:r>
              <a:rPr lang="en-US" sz="2700" dirty="0" smtClean="0">
                <a:latin typeface="Calibri" pitchFamily="-65" charset="0"/>
              </a:rPr>
              <a:t>We </a:t>
            </a:r>
            <a:r>
              <a:rPr lang="en-US" sz="2700" dirty="0">
                <a:latin typeface="Calibri" pitchFamily="-65" charset="0"/>
              </a:rPr>
              <a:t>demonstrated use of two </a:t>
            </a:r>
            <a:r>
              <a:rPr lang="en-US" sz="2700" dirty="0" err="1">
                <a:latin typeface="Calibri" pitchFamily="-65" charset="0"/>
              </a:rPr>
              <a:t>GeoPortal</a:t>
            </a:r>
            <a:r>
              <a:rPr lang="en-US" sz="2700" dirty="0">
                <a:latin typeface="Calibri" pitchFamily="-65" charset="0"/>
              </a:rPr>
              <a:t> instances.  What is the PRAGMA-wide solution for metadata catalog federation</a:t>
            </a:r>
            <a:r>
              <a:rPr lang="en-US" sz="2700" dirty="0" smtClean="0">
                <a:latin typeface="Calibri" pitchFamily="-65" charset="0"/>
              </a:rPr>
              <a:t>?</a:t>
            </a:r>
          </a:p>
          <a:p>
            <a:pPr marL="920750" indent="-457200">
              <a:spcAft>
                <a:spcPts val="600"/>
              </a:spcAft>
              <a:buSzPct val="125000"/>
              <a:buFontTx/>
              <a:buChar char="-"/>
              <a:defRPr/>
            </a:pPr>
            <a:r>
              <a:rPr lang="en-US" sz="2700" dirty="0" smtClean="0">
                <a:latin typeface="Calibri" pitchFamily="-65" charset="0"/>
              </a:rPr>
              <a:t>Using </a:t>
            </a:r>
            <a:r>
              <a:rPr lang="en-US" sz="2700" dirty="0" err="1" smtClean="0">
                <a:latin typeface="Calibri" pitchFamily="-65" charset="0"/>
              </a:rPr>
              <a:t>GeoGrid</a:t>
            </a:r>
            <a:r>
              <a:rPr lang="en-US" sz="2700" dirty="0" smtClean="0">
                <a:latin typeface="Calibri" pitchFamily="-65" charset="0"/>
              </a:rPr>
              <a:t>?</a:t>
            </a:r>
          </a:p>
          <a:p>
            <a:pPr marL="920750" indent="-457200">
              <a:spcAft>
                <a:spcPts val="600"/>
              </a:spcAft>
              <a:buSzPct val="125000"/>
              <a:buFontTx/>
              <a:buChar char="-"/>
              <a:defRPr/>
            </a:pPr>
            <a:r>
              <a:rPr lang="en-US" sz="2700" dirty="0" smtClean="0">
                <a:latin typeface="Calibri" pitchFamily="-65" charset="0"/>
              </a:rPr>
              <a:t>Discussion during Resources and Data Working Group Breakout Session Thursday 11:00 – 12:00</a:t>
            </a:r>
            <a:endParaRPr lang="en-US" sz="2700" dirty="0">
              <a:latin typeface="Calibri" pitchFamily="-65" charset="0"/>
            </a:endParaRPr>
          </a:p>
          <a:p>
            <a:endParaRPr lang="en-US" sz="2700" dirty="0"/>
          </a:p>
        </p:txBody>
      </p:sp>
    </p:spTree>
    <p:extLst>
      <p:ext uri="{BB962C8B-B14F-4D97-AF65-F5344CB8AC3E}">
        <p14:creationId xmlns:p14="http://schemas.microsoft.com/office/powerpoint/2010/main" val="336451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dirty="0" smtClean="0"/>
              <a:t>Experimenters, infrastructure, and data providers</a:t>
            </a:r>
            <a:endParaRPr lang="en-US" dirty="0"/>
          </a:p>
        </p:txBody>
      </p:sp>
      <p:sp>
        <p:nvSpPr>
          <p:cNvPr id="4" name="TextBox 3"/>
          <p:cNvSpPr txBox="1">
            <a:spLocks noChangeArrowheads="1"/>
          </p:cNvSpPr>
          <p:nvPr/>
        </p:nvSpPr>
        <p:spPr bwMode="auto">
          <a:xfrm>
            <a:off x="431278" y="1371600"/>
            <a:ext cx="3048000" cy="954107"/>
          </a:xfrm>
          <a:prstGeom prst="rect">
            <a:avLst/>
          </a:prstGeom>
          <a:noFill/>
          <a:ln w="9525">
            <a:noFill/>
            <a:miter lim="800000"/>
            <a:headEnd/>
            <a:tailEnd/>
          </a:ln>
        </p:spPr>
        <p:txBody>
          <a:bodyPr wrap="square">
            <a:prstTxWarp prst="textNoShape">
              <a:avLst/>
            </a:prstTxWarp>
            <a:spAutoFit/>
          </a:bodyPr>
          <a:lstStyle/>
          <a:p>
            <a:r>
              <a:rPr lang="en-US" sz="2800" b="1" dirty="0"/>
              <a:t>U. </a:t>
            </a:r>
            <a:r>
              <a:rPr lang="en-US" sz="2800" b="1" dirty="0" err="1" smtClean="0"/>
              <a:t>Pavalanathan</a:t>
            </a:r>
            <a:r>
              <a:rPr lang="en-US" sz="2800" b="1" dirty="0" smtClean="0"/>
              <a:t> </a:t>
            </a:r>
            <a:r>
              <a:rPr lang="en-US" sz="2800" dirty="0" smtClean="0"/>
              <a:t/>
            </a:r>
            <a:br>
              <a:rPr lang="en-US" sz="2800" dirty="0" smtClean="0"/>
            </a:br>
            <a:r>
              <a:rPr lang="en-US" sz="2800" dirty="0" smtClean="0"/>
              <a:t>B</a:t>
            </a:r>
            <a:r>
              <a:rPr lang="en-US" sz="2800" dirty="0"/>
              <a:t>. </a:t>
            </a:r>
            <a:r>
              <a:rPr lang="en-US" sz="2800" dirty="0" err="1" smtClean="0"/>
              <a:t>Plale</a:t>
            </a:r>
            <a:endParaRPr lang="en-US" sz="2800" dirty="0"/>
          </a:p>
        </p:txBody>
      </p:sp>
      <p:sp>
        <p:nvSpPr>
          <p:cNvPr id="5" name="TextBox 58"/>
          <p:cNvSpPr txBox="1">
            <a:spLocks noChangeArrowheads="1"/>
          </p:cNvSpPr>
          <p:nvPr/>
        </p:nvSpPr>
        <p:spPr bwMode="auto">
          <a:xfrm>
            <a:off x="431278" y="2570698"/>
            <a:ext cx="2209800" cy="954107"/>
          </a:xfrm>
          <a:prstGeom prst="rect">
            <a:avLst/>
          </a:prstGeom>
          <a:noFill/>
          <a:ln w="9525">
            <a:noFill/>
            <a:miter lim="800000"/>
            <a:headEnd/>
            <a:tailEnd/>
          </a:ln>
        </p:spPr>
        <p:txBody>
          <a:bodyPr wrap="square">
            <a:prstTxWarp prst="textNoShape">
              <a:avLst/>
            </a:prstTxWarp>
            <a:spAutoFit/>
          </a:bodyPr>
          <a:lstStyle/>
          <a:p>
            <a:r>
              <a:rPr lang="en-US" sz="2800" b="1" dirty="0"/>
              <a:t>A. </a:t>
            </a:r>
            <a:r>
              <a:rPr lang="en-US" sz="2800" b="1" dirty="0" smtClean="0"/>
              <a:t>Stewart </a:t>
            </a:r>
            <a:r>
              <a:rPr lang="en-US" sz="2800" dirty="0" smtClean="0"/>
              <a:t/>
            </a:r>
            <a:br>
              <a:rPr lang="en-US" sz="2800" dirty="0" smtClean="0"/>
            </a:br>
            <a:r>
              <a:rPr lang="en-US" sz="2800" dirty="0" smtClean="0"/>
              <a:t>C.J</a:t>
            </a:r>
            <a:r>
              <a:rPr lang="en-US" sz="2800" dirty="0"/>
              <a:t>. </a:t>
            </a:r>
            <a:r>
              <a:rPr lang="en-US" sz="2800" dirty="0" smtClean="0"/>
              <a:t>Grady</a:t>
            </a:r>
            <a:endParaRPr lang="en-US" sz="2800" dirty="0"/>
          </a:p>
        </p:txBody>
      </p:sp>
      <p:sp>
        <p:nvSpPr>
          <p:cNvPr id="6" name="TextBox 59"/>
          <p:cNvSpPr txBox="1">
            <a:spLocks noChangeArrowheads="1"/>
          </p:cNvSpPr>
          <p:nvPr/>
        </p:nvSpPr>
        <p:spPr bwMode="auto">
          <a:xfrm>
            <a:off x="431278" y="5399782"/>
            <a:ext cx="3200400" cy="954107"/>
          </a:xfrm>
          <a:prstGeom prst="rect">
            <a:avLst/>
          </a:prstGeom>
          <a:noFill/>
          <a:ln w="9525">
            <a:noFill/>
            <a:miter lim="800000"/>
            <a:headEnd/>
            <a:tailEnd/>
          </a:ln>
        </p:spPr>
        <p:txBody>
          <a:bodyPr wrap="square">
            <a:prstTxWarp prst="textNoShape">
              <a:avLst/>
            </a:prstTxWarp>
            <a:spAutoFit/>
          </a:bodyPr>
          <a:lstStyle/>
          <a:p>
            <a:r>
              <a:rPr lang="en-US" sz="2800" b="1" dirty="0"/>
              <a:t>R. </a:t>
            </a:r>
            <a:r>
              <a:rPr lang="en-US" sz="2800" b="1" dirty="0" smtClean="0"/>
              <a:t>Beaman</a:t>
            </a:r>
            <a:r>
              <a:rPr lang="en-US" sz="2800" dirty="0" smtClean="0"/>
              <a:t/>
            </a:r>
            <a:br>
              <a:rPr lang="en-US" sz="2800" dirty="0" smtClean="0"/>
            </a:br>
            <a:r>
              <a:rPr lang="en-US" sz="2800" dirty="0" smtClean="0"/>
              <a:t>A. </a:t>
            </a:r>
            <a:r>
              <a:rPr lang="en-US" sz="2800" dirty="0" err="1" smtClean="0"/>
              <a:t>Weischselbaumer</a:t>
            </a:r>
            <a:r>
              <a:rPr lang="en-US" sz="2800" dirty="0" smtClean="0"/>
              <a:t> </a:t>
            </a:r>
            <a:endParaRPr lang="en-US" sz="2800" dirty="0"/>
          </a:p>
        </p:txBody>
      </p:sp>
      <p:sp>
        <p:nvSpPr>
          <p:cNvPr id="7" name="TextBox 60"/>
          <p:cNvSpPr txBox="1">
            <a:spLocks noChangeArrowheads="1"/>
          </p:cNvSpPr>
          <p:nvPr/>
        </p:nvSpPr>
        <p:spPr bwMode="auto">
          <a:xfrm>
            <a:off x="431278" y="3769796"/>
            <a:ext cx="2438400" cy="1384995"/>
          </a:xfrm>
          <a:prstGeom prst="rect">
            <a:avLst/>
          </a:prstGeom>
          <a:noFill/>
          <a:ln w="9525">
            <a:noFill/>
            <a:miter lim="800000"/>
            <a:headEnd/>
            <a:tailEnd/>
          </a:ln>
        </p:spPr>
        <p:txBody>
          <a:bodyPr wrap="square">
            <a:prstTxWarp prst="textNoShape">
              <a:avLst/>
            </a:prstTxWarp>
            <a:spAutoFit/>
          </a:bodyPr>
          <a:lstStyle/>
          <a:p>
            <a:r>
              <a:rPr lang="en-US" sz="2800" b="1" dirty="0"/>
              <a:t>S. </a:t>
            </a:r>
            <a:r>
              <a:rPr lang="en-US" sz="2800" b="1" dirty="0" err="1" smtClean="0"/>
              <a:t>Shamsir</a:t>
            </a:r>
            <a:r>
              <a:rPr lang="en-US" sz="2800" b="1" dirty="0" smtClean="0"/>
              <a:t> </a:t>
            </a:r>
          </a:p>
          <a:p>
            <a:r>
              <a:rPr lang="en-US" sz="2800" dirty="0" smtClean="0"/>
              <a:t>S.N</a:t>
            </a:r>
            <a:r>
              <a:rPr lang="en-US" sz="2800" dirty="0"/>
              <a:t>. </a:t>
            </a:r>
            <a:r>
              <a:rPr lang="en-US" sz="2800" dirty="0" err="1"/>
              <a:t>Azmy</a:t>
            </a:r>
            <a:r>
              <a:rPr lang="en-US" sz="2800" dirty="0" smtClean="0"/>
              <a:t> </a:t>
            </a:r>
            <a:endParaRPr lang="en-US" sz="2800" dirty="0"/>
          </a:p>
          <a:p>
            <a:r>
              <a:rPr lang="en-US" sz="2800" dirty="0" smtClean="0"/>
              <a:t>C.T</a:t>
            </a:r>
            <a:r>
              <a:rPr lang="en-US" sz="2800" dirty="0"/>
              <a:t>. Han</a:t>
            </a:r>
            <a:r>
              <a:rPr lang="en-US" sz="2800" dirty="0" smtClean="0"/>
              <a:t> </a:t>
            </a:r>
          </a:p>
        </p:txBody>
      </p:sp>
      <p:pic>
        <p:nvPicPr>
          <p:cNvPr id="8" name="Picture 7"/>
          <p:cNvPicPr>
            <a:picLocks noChangeAspect="1"/>
          </p:cNvPicPr>
          <p:nvPr/>
        </p:nvPicPr>
        <p:blipFill>
          <a:blip r:embed="rId2"/>
          <a:srcRect r="34583"/>
          <a:stretch>
            <a:fillRect/>
          </a:stretch>
        </p:blipFill>
        <p:spPr>
          <a:xfrm>
            <a:off x="2564877" y="3987631"/>
            <a:ext cx="2540523" cy="949325"/>
          </a:xfrm>
          <a:prstGeom prst="rect">
            <a:avLst/>
          </a:prstGeom>
        </p:spPr>
      </p:pic>
      <p:pic>
        <p:nvPicPr>
          <p:cNvPr id="10" name="Picture 9" descr="Screen Shot 2012-10-04 at 1.36.39 PM.png"/>
          <p:cNvPicPr>
            <a:picLocks noChangeAspect="1"/>
          </p:cNvPicPr>
          <p:nvPr/>
        </p:nvPicPr>
        <p:blipFill>
          <a:blip r:embed="rId3"/>
          <a:stretch>
            <a:fillRect/>
          </a:stretch>
        </p:blipFill>
        <p:spPr>
          <a:xfrm>
            <a:off x="2743200" y="2752476"/>
            <a:ext cx="2362200" cy="590550"/>
          </a:xfrm>
          <a:prstGeom prst="rect">
            <a:avLst/>
          </a:prstGeom>
        </p:spPr>
      </p:pic>
      <p:pic>
        <p:nvPicPr>
          <p:cNvPr id="12" name="Picture 11" descr="Screen Shot 2012-10-04 at 1.38.48 PM.png"/>
          <p:cNvPicPr>
            <a:picLocks noChangeAspect="1"/>
          </p:cNvPicPr>
          <p:nvPr/>
        </p:nvPicPr>
        <p:blipFill>
          <a:blip r:embed="rId4"/>
          <a:stretch>
            <a:fillRect/>
          </a:stretch>
        </p:blipFill>
        <p:spPr>
          <a:xfrm>
            <a:off x="3816350" y="5499010"/>
            <a:ext cx="3341889" cy="755650"/>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1678" y="1411307"/>
            <a:ext cx="2743200" cy="914400"/>
          </a:xfrm>
          <a:prstGeom prst="rect">
            <a:avLst/>
          </a:prstGeom>
        </p:spPr>
      </p:pic>
    </p:spTree>
    <p:extLst>
      <p:ext uri="{BB962C8B-B14F-4D97-AF65-F5344CB8AC3E}">
        <p14:creationId xmlns:p14="http://schemas.microsoft.com/office/powerpoint/2010/main" val="3834408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Future PRAGMA Biodiversity Expedition</a:t>
            </a:r>
            <a:endParaRPr lang="en-US" dirty="0"/>
          </a:p>
        </p:txBody>
      </p:sp>
      <p:sp>
        <p:nvSpPr>
          <p:cNvPr id="3" name="Content Placeholder 2"/>
          <p:cNvSpPr>
            <a:spLocks noGrp="1"/>
          </p:cNvSpPr>
          <p:nvPr>
            <p:ph idx="1"/>
          </p:nvPr>
        </p:nvSpPr>
        <p:spPr>
          <a:xfrm>
            <a:off x="457200" y="1911222"/>
            <a:ext cx="8229600" cy="3834147"/>
          </a:xfrm>
        </p:spPr>
        <p:txBody>
          <a:bodyPr/>
          <a:lstStyle/>
          <a:p>
            <a:r>
              <a:rPr lang="en-US" dirty="0" smtClean="0"/>
              <a:t>Extend for multiple Mt. </a:t>
            </a:r>
            <a:r>
              <a:rPr lang="en-US" dirty="0" err="1" smtClean="0"/>
              <a:t>Kinabalu</a:t>
            </a:r>
            <a:r>
              <a:rPr lang="en-US" dirty="0" smtClean="0"/>
              <a:t> species</a:t>
            </a:r>
          </a:p>
          <a:p>
            <a:r>
              <a:rPr lang="en-US" dirty="0" smtClean="0"/>
              <a:t>High resolution grid</a:t>
            </a:r>
          </a:p>
          <a:p>
            <a:r>
              <a:rPr lang="en-US" dirty="0" smtClean="0"/>
              <a:t>Extend metadata</a:t>
            </a:r>
          </a:p>
          <a:p>
            <a:pPr lvl="1"/>
            <a:r>
              <a:rPr lang="en-US" dirty="0" smtClean="0"/>
              <a:t>To automate data ingestion</a:t>
            </a:r>
          </a:p>
          <a:p>
            <a:pPr lvl="1"/>
            <a:r>
              <a:rPr lang="en-US" dirty="0" smtClean="0"/>
              <a:t>To more fully capture provenance of outputs</a:t>
            </a:r>
          </a:p>
          <a:p>
            <a:pPr lvl="1"/>
            <a:r>
              <a:rPr lang="en-US" dirty="0" smtClean="0"/>
              <a:t>For transparent, reproducible science</a:t>
            </a:r>
            <a:endParaRPr lang="en-US" dirty="0"/>
          </a:p>
        </p:txBody>
      </p:sp>
    </p:spTree>
    <p:extLst>
      <p:ext uri="{BB962C8B-B14F-4D97-AF65-F5344CB8AC3E}">
        <p14:creationId xmlns:p14="http://schemas.microsoft.com/office/powerpoint/2010/main" val="3310448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smtClean="0"/>
              <a:t>Thank You!</a:t>
            </a:r>
            <a:endParaRPr lang="en-US" dirty="0"/>
          </a:p>
        </p:txBody>
      </p:sp>
    </p:spTree>
    <p:extLst>
      <p:ext uri="{BB962C8B-B14F-4D97-AF65-F5344CB8AC3E}">
        <p14:creationId xmlns:p14="http://schemas.microsoft.com/office/powerpoint/2010/main" val="1568492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Biodiversity Research</a:t>
            </a:r>
            <a:endParaRPr lang="en-US" dirty="0"/>
          </a:p>
        </p:txBody>
      </p:sp>
      <p:sp>
        <p:nvSpPr>
          <p:cNvPr id="3" name="Content Placeholder 2"/>
          <p:cNvSpPr>
            <a:spLocks noGrp="1"/>
          </p:cNvSpPr>
          <p:nvPr>
            <p:ph idx="1"/>
          </p:nvPr>
        </p:nvSpPr>
        <p:spPr/>
        <p:txBody>
          <a:bodyPr>
            <a:normAutofit/>
          </a:bodyPr>
          <a:lstStyle/>
          <a:p>
            <a:r>
              <a:rPr lang="en-US" dirty="0" smtClean="0"/>
              <a:t>Examines variation and interaction among </a:t>
            </a:r>
            <a:r>
              <a:rPr lang="en-US" dirty="0"/>
              <a:t>living things and</a:t>
            </a:r>
            <a:r>
              <a:rPr lang="en-US" dirty="0" smtClean="0"/>
              <a:t> complex systems</a:t>
            </a:r>
          </a:p>
          <a:p>
            <a:r>
              <a:rPr lang="en-US" dirty="0" smtClean="0"/>
              <a:t>Fundamental </a:t>
            </a:r>
            <a:r>
              <a:rPr lang="en-US" dirty="0"/>
              <a:t>to a healthy and sustainable </a:t>
            </a:r>
            <a:r>
              <a:rPr lang="en-US" dirty="0" smtClean="0"/>
              <a:t>planet</a:t>
            </a:r>
          </a:p>
          <a:p>
            <a:r>
              <a:rPr lang="en-US" dirty="0" smtClean="0"/>
              <a:t>Loss is </a:t>
            </a:r>
            <a:r>
              <a:rPr lang="en-US" dirty="0"/>
              <a:t>a leading environmental and social </a:t>
            </a:r>
            <a:r>
              <a:rPr lang="en-US" dirty="0" smtClean="0"/>
              <a:t>issue</a:t>
            </a:r>
          </a:p>
          <a:p>
            <a:endParaRPr lang="en-US" dirty="0"/>
          </a:p>
          <a:p>
            <a:r>
              <a:rPr lang="en-US" dirty="0" smtClean="0"/>
              <a:t>.</a:t>
            </a:r>
          </a:p>
          <a:p>
            <a:endParaRPr lang="en-US" dirty="0"/>
          </a:p>
        </p:txBody>
      </p:sp>
      <p:grpSp>
        <p:nvGrpSpPr>
          <p:cNvPr id="4" name="Group 3"/>
          <p:cNvGrpSpPr/>
          <p:nvPr/>
        </p:nvGrpSpPr>
        <p:grpSpPr>
          <a:xfrm>
            <a:off x="457200" y="5029200"/>
            <a:ext cx="8305800" cy="914401"/>
            <a:chOff x="304800" y="5156399"/>
            <a:chExt cx="8305800" cy="914401"/>
          </a:xfrm>
        </p:grpSpPr>
        <p:pic>
          <p:nvPicPr>
            <p:cNvPr id="5" name="Picture 4"/>
            <p:cNvPicPr>
              <a:picLocks noChangeAspect="1"/>
            </p:cNvPicPr>
            <p:nvPr/>
          </p:nvPicPr>
          <p:blipFill>
            <a:blip r:embed="rId2">
              <a:alphaModFix amt="48000"/>
            </a:blip>
            <a:stretch>
              <a:fillRect/>
            </a:stretch>
          </p:blipFill>
          <p:spPr>
            <a:xfrm flipH="1">
              <a:off x="6781800" y="5156399"/>
              <a:ext cx="1027415" cy="914400"/>
            </a:xfrm>
            <a:prstGeom prst="rect">
              <a:avLst/>
            </a:prstGeom>
          </p:spPr>
        </p:pic>
        <p:pic>
          <p:nvPicPr>
            <p:cNvPr id="6" name="Picture 5"/>
            <p:cNvPicPr>
              <a:picLocks noChangeAspect="1"/>
            </p:cNvPicPr>
            <p:nvPr/>
          </p:nvPicPr>
          <p:blipFill>
            <a:blip r:embed="rId3"/>
            <a:stretch>
              <a:fillRect/>
            </a:stretch>
          </p:blipFill>
          <p:spPr>
            <a:xfrm>
              <a:off x="4572000" y="5156399"/>
              <a:ext cx="1236572" cy="914400"/>
            </a:xfrm>
            <a:prstGeom prst="rect">
              <a:avLst/>
            </a:prstGeom>
          </p:spPr>
        </p:pic>
        <p:pic>
          <p:nvPicPr>
            <p:cNvPr id="7" name="Picture 6"/>
            <p:cNvPicPr>
              <a:picLocks noChangeAspect="1"/>
            </p:cNvPicPr>
            <p:nvPr/>
          </p:nvPicPr>
          <p:blipFill>
            <a:blip r:embed="rId4"/>
            <a:srcRect l="11111" r="5556"/>
            <a:stretch>
              <a:fillRect/>
            </a:stretch>
          </p:blipFill>
          <p:spPr>
            <a:xfrm>
              <a:off x="7467600" y="5156399"/>
              <a:ext cx="1143000" cy="914400"/>
            </a:xfrm>
            <a:prstGeom prst="rect">
              <a:avLst/>
            </a:prstGeom>
          </p:spPr>
        </p:pic>
        <p:pic>
          <p:nvPicPr>
            <p:cNvPr id="8" name="Picture 7"/>
            <p:cNvPicPr>
              <a:picLocks noChangeAspect="1"/>
            </p:cNvPicPr>
            <p:nvPr/>
          </p:nvPicPr>
          <p:blipFill>
            <a:blip r:embed="rId5"/>
            <a:stretch>
              <a:fillRect/>
            </a:stretch>
          </p:blipFill>
          <p:spPr>
            <a:xfrm>
              <a:off x="999132" y="5156399"/>
              <a:ext cx="2612572" cy="914400"/>
            </a:xfrm>
            <a:prstGeom prst="rect">
              <a:avLst/>
            </a:prstGeom>
          </p:spPr>
        </p:pic>
        <p:pic>
          <p:nvPicPr>
            <p:cNvPr id="9" name="Picture 8"/>
            <p:cNvPicPr>
              <a:picLocks noChangeAspect="1"/>
            </p:cNvPicPr>
            <p:nvPr/>
          </p:nvPicPr>
          <p:blipFill>
            <a:blip r:embed="rId6"/>
            <a:stretch>
              <a:fillRect/>
            </a:stretch>
          </p:blipFill>
          <p:spPr>
            <a:xfrm>
              <a:off x="304800" y="5156399"/>
              <a:ext cx="994866" cy="914400"/>
            </a:xfrm>
            <a:prstGeom prst="rect">
              <a:avLst/>
            </a:prstGeom>
          </p:spPr>
        </p:pic>
        <p:pic>
          <p:nvPicPr>
            <p:cNvPr id="10" name="Picture 9"/>
            <p:cNvPicPr>
              <a:picLocks noChangeAspect="1"/>
            </p:cNvPicPr>
            <p:nvPr/>
          </p:nvPicPr>
          <p:blipFill>
            <a:blip r:embed="rId7"/>
            <a:srcRect l="50357" t="14590" r="2393" b="2787"/>
            <a:stretch>
              <a:fillRect/>
            </a:stretch>
          </p:blipFill>
          <p:spPr>
            <a:xfrm>
              <a:off x="6400800" y="5156399"/>
              <a:ext cx="685800" cy="914400"/>
            </a:xfrm>
            <a:prstGeom prst="rect">
              <a:avLst/>
            </a:prstGeom>
          </p:spPr>
        </p:pic>
        <p:pic>
          <p:nvPicPr>
            <p:cNvPr id="11" name="Picture 10"/>
            <p:cNvPicPr>
              <a:picLocks noChangeAspect="1"/>
            </p:cNvPicPr>
            <p:nvPr/>
          </p:nvPicPr>
          <p:blipFill>
            <a:blip r:embed="rId8">
              <a:alphaModFix/>
            </a:blip>
            <a:stretch>
              <a:fillRect/>
            </a:stretch>
          </p:blipFill>
          <p:spPr>
            <a:xfrm rot="16200000">
              <a:off x="3182620" y="5291020"/>
              <a:ext cx="914400" cy="645160"/>
            </a:xfrm>
            <a:prstGeom prst="rect">
              <a:avLst/>
            </a:prstGeom>
          </p:spPr>
        </p:pic>
        <p:pic>
          <p:nvPicPr>
            <p:cNvPr id="12" name="Picture 11" descr="PRAGMA22_14.jpg"/>
            <p:cNvPicPr>
              <a:picLocks noChangeAspect="1"/>
            </p:cNvPicPr>
            <p:nvPr/>
          </p:nvPicPr>
          <p:blipFill>
            <a:blip r:embed="rId9" cstate="print">
              <a:extLst>
                <a:ext uri="{28A0092B-C50C-407E-A947-70E740481C1C}">
                  <a14:useLocalDpi xmlns:a14="http://schemas.microsoft.com/office/drawing/2010/main" val="0"/>
                </a:ext>
              </a:extLst>
            </a:blip>
            <a:srcRect l="22299" t="9020" r="12436" b="7619"/>
            <a:stretch>
              <a:fillRect/>
            </a:stretch>
          </p:blipFill>
          <p:spPr>
            <a:xfrm>
              <a:off x="5562600" y="5156399"/>
              <a:ext cx="477078" cy="914400"/>
            </a:xfrm>
            <a:prstGeom prst="rect">
              <a:avLst/>
            </a:prstGeom>
          </p:spPr>
        </p:pic>
        <p:pic>
          <p:nvPicPr>
            <p:cNvPr id="13" name="Picture 12"/>
            <p:cNvPicPr>
              <a:picLocks noChangeAspect="1"/>
            </p:cNvPicPr>
            <p:nvPr/>
          </p:nvPicPr>
          <p:blipFill>
            <a:blip r:embed="rId10"/>
            <a:srcRect l="24005"/>
            <a:stretch>
              <a:fillRect/>
            </a:stretch>
          </p:blipFill>
          <p:spPr>
            <a:xfrm>
              <a:off x="3905612" y="5156399"/>
              <a:ext cx="1047388" cy="914400"/>
            </a:xfrm>
            <a:prstGeom prst="rect">
              <a:avLst/>
            </a:prstGeom>
          </p:spPr>
        </p:pic>
        <p:pic>
          <p:nvPicPr>
            <p:cNvPr id="14" name="Picture 13"/>
            <p:cNvPicPr>
              <a:picLocks noChangeAspect="1"/>
            </p:cNvPicPr>
            <p:nvPr/>
          </p:nvPicPr>
          <p:blipFill>
            <a:blip r:embed="rId11"/>
            <a:stretch>
              <a:fillRect/>
            </a:stretch>
          </p:blipFill>
          <p:spPr>
            <a:xfrm>
              <a:off x="1676400" y="5156399"/>
              <a:ext cx="621030" cy="914400"/>
            </a:xfrm>
            <a:prstGeom prst="rect">
              <a:avLst/>
            </a:prstGeom>
          </p:spPr>
        </p:pic>
        <p:pic>
          <p:nvPicPr>
            <p:cNvPr id="15" name="Picture 14"/>
            <p:cNvPicPr>
              <a:picLocks noChangeAspect="1"/>
            </p:cNvPicPr>
            <p:nvPr/>
          </p:nvPicPr>
          <p:blipFill>
            <a:blip r:embed="rId12"/>
            <a:stretch>
              <a:fillRect/>
            </a:stretch>
          </p:blipFill>
          <p:spPr>
            <a:xfrm>
              <a:off x="2743200" y="5156399"/>
              <a:ext cx="685800" cy="914400"/>
            </a:xfrm>
            <a:prstGeom prst="rect">
              <a:avLst/>
            </a:prstGeom>
          </p:spPr>
        </p:pic>
        <p:pic>
          <p:nvPicPr>
            <p:cNvPr id="16" name="Picture 15"/>
            <p:cNvPicPr>
              <a:picLocks noChangeAspect="1"/>
            </p:cNvPicPr>
            <p:nvPr/>
          </p:nvPicPr>
          <p:blipFill>
            <a:blip r:embed="rId13"/>
            <a:stretch>
              <a:fillRect/>
            </a:stretch>
          </p:blipFill>
          <p:spPr>
            <a:xfrm>
              <a:off x="5943600" y="5156399"/>
              <a:ext cx="624840" cy="914400"/>
            </a:xfrm>
            <a:prstGeom prst="rect">
              <a:avLst/>
            </a:prstGeom>
          </p:spPr>
        </p:pic>
      </p:grpSp>
    </p:spTree>
    <p:extLst>
      <p:ext uri="{BB962C8B-B14F-4D97-AF65-F5344CB8AC3E}">
        <p14:creationId xmlns:p14="http://schemas.microsoft.com/office/powerpoint/2010/main" val="29649793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Biodiversity applications are data driven by nature</a:t>
            </a:r>
          </a:p>
          <a:p>
            <a:r>
              <a:rPr lang="en-US" dirty="0" smtClean="0"/>
              <a:t>Distribution patterns can be revealed through analysis of large volumes of species occurrence data using techniques such as species distribution modeling</a:t>
            </a:r>
          </a:p>
          <a:p>
            <a:r>
              <a:rPr lang="en-US" dirty="0" smtClean="0"/>
              <a:t>Analysis tools, data discovery methods, and cloud computing all contribute to the solution </a:t>
            </a:r>
            <a:endParaRPr lang="en-US" dirty="0"/>
          </a:p>
        </p:txBody>
      </p:sp>
    </p:spTree>
    <p:extLst>
      <p:ext uri="{BB962C8B-B14F-4D97-AF65-F5344CB8AC3E}">
        <p14:creationId xmlns:p14="http://schemas.microsoft.com/office/powerpoint/2010/main" val="3108674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Rationale for the interoperability </a:t>
            </a:r>
            <a:r>
              <a:rPr lang="en-US" dirty="0" smtClean="0"/>
              <a:t>experiment</a:t>
            </a:r>
            <a:endParaRPr lang="en-US" dirty="0"/>
          </a:p>
        </p:txBody>
      </p:sp>
      <p:sp>
        <p:nvSpPr>
          <p:cNvPr id="3" name="Content Placeholder 2"/>
          <p:cNvSpPr>
            <a:spLocks noGrp="1"/>
          </p:cNvSpPr>
          <p:nvPr>
            <p:ph idx="1"/>
          </p:nvPr>
        </p:nvSpPr>
        <p:spPr/>
        <p:txBody>
          <a:bodyPr>
            <a:normAutofit/>
          </a:bodyPr>
          <a:lstStyle/>
          <a:p>
            <a:r>
              <a:rPr lang="en-US" dirty="0" smtClean="0"/>
              <a:t>Opening opportunities to do biodiversity research with scalable infrastructure</a:t>
            </a:r>
          </a:p>
          <a:p>
            <a:pPr lvl="1"/>
            <a:r>
              <a:rPr lang="en-US" dirty="0" smtClean="0"/>
              <a:t>Improving access to shared data</a:t>
            </a:r>
          </a:p>
          <a:p>
            <a:r>
              <a:rPr lang="en-US" dirty="0" smtClean="0"/>
              <a:t>Forming a Community of Practice through collaborations in biology, information sciences, computer science, engineering</a:t>
            </a:r>
          </a:p>
          <a:p>
            <a:endParaRPr lang="en-US" dirty="0"/>
          </a:p>
        </p:txBody>
      </p:sp>
    </p:spTree>
    <p:extLst>
      <p:ext uri="{BB962C8B-B14F-4D97-AF65-F5344CB8AC3E}">
        <p14:creationId xmlns:p14="http://schemas.microsoft.com/office/powerpoint/2010/main" val="1069487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sp>
        <p:nvSpPr>
          <p:cNvPr id="3" name="Content Placeholder 2"/>
          <p:cNvSpPr>
            <a:spLocks noGrp="1"/>
          </p:cNvSpPr>
          <p:nvPr>
            <p:ph idx="1"/>
          </p:nvPr>
        </p:nvSpPr>
        <p:spPr>
          <a:xfrm>
            <a:off x="457200" y="1600200"/>
            <a:ext cx="8305800" cy="5029200"/>
          </a:xfrm>
        </p:spPr>
        <p:txBody>
          <a:bodyPr/>
          <a:lstStyle/>
          <a:p>
            <a:r>
              <a:rPr lang="en-US" dirty="0" smtClean="0"/>
              <a:t>Proof of concept biodiversity application utilizing distributed data and doing useful data exchange in the PRAGMA cloud</a:t>
            </a:r>
          </a:p>
          <a:p>
            <a:r>
              <a:rPr lang="en-US" dirty="0" smtClean="0"/>
              <a:t>Basic application of species distribution modeling using </a:t>
            </a:r>
            <a:r>
              <a:rPr lang="en-US" dirty="0" err="1" smtClean="0"/>
              <a:t>Lifemapper</a:t>
            </a:r>
            <a:r>
              <a:rPr lang="en-US" dirty="0" smtClean="0"/>
              <a:t> </a:t>
            </a:r>
            <a:r>
              <a:rPr lang="en-US" dirty="0" err="1" smtClean="0"/>
              <a:t>LmSDM</a:t>
            </a:r>
            <a:endParaRPr lang="en-US" dirty="0" smtClean="0"/>
          </a:p>
          <a:p>
            <a:endParaRPr lang="en-US" dirty="0" smtClean="0"/>
          </a:p>
          <a:p>
            <a:endParaRPr lang="en-US" dirty="0"/>
          </a:p>
        </p:txBody>
      </p:sp>
    </p:spTree>
    <p:extLst>
      <p:ext uri="{BB962C8B-B14F-4D97-AF65-F5344CB8AC3E}">
        <p14:creationId xmlns:p14="http://schemas.microsoft.com/office/powerpoint/2010/main" val="3864022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a:t>
            </a:r>
            <a:endParaRPr lang="en-US" dirty="0"/>
          </a:p>
        </p:txBody>
      </p:sp>
      <p:sp>
        <p:nvSpPr>
          <p:cNvPr id="3" name="Content Placeholder 2"/>
          <p:cNvSpPr>
            <a:spLocks noGrp="1"/>
          </p:cNvSpPr>
          <p:nvPr>
            <p:ph idx="1"/>
          </p:nvPr>
        </p:nvSpPr>
        <p:spPr/>
        <p:txBody>
          <a:bodyPr/>
          <a:lstStyle/>
          <a:p>
            <a:r>
              <a:rPr lang="en-US" dirty="0" smtClean="0"/>
              <a:t>Specimen collection records illustrating plant diversity on Mount </a:t>
            </a:r>
            <a:r>
              <a:rPr lang="en-US" dirty="0" err="1" smtClean="0"/>
              <a:t>Kinabalu</a:t>
            </a:r>
            <a:r>
              <a:rPr lang="en-US" dirty="0" smtClean="0"/>
              <a:t>, notable for its high diversity and endemism of species and ultramafic environments</a:t>
            </a:r>
          </a:p>
          <a:p>
            <a:r>
              <a:rPr lang="en-US" dirty="0" smtClean="0"/>
              <a:t>Metadata files describing nine species distribution data sets are uploaded to a </a:t>
            </a:r>
            <a:r>
              <a:rPr lang="en-US" dirty="0" err="1" smtClean="0"/>
              <a:t>GeoPortal</a:t>
            </a:r>
            <a:r>
              <a:rPr lang="en-US" dirty="0" smtClean="0"/>
              <a:t> server running at </a:t>
            </a:r>
            <a:r>
              <a:rPr lang="en-US" dirty="0" err="1" smtClean="0"/>
              <a:t>Universiti</a:t>
            </a:r>
            <a:r>
              <a:rPr lang="en-US" dirty="0" smtClean="0"/>
              <a:t> </a:t>
            </a:r>
            <a:r>
              <a:rPr lang="en-US" dirty="0" err="1" smtClean="0"/>
              <a:t>Teknologi</a:t>
            </a:r>
            <a:r>
              <a:rPr lang="en-US" dirty="0" smtClean="0"/>
              <a:t> Malaysia (UTM)</a:t>
            </a:r>
          </a:p>
          <a:p>
            <a:endParaRPr lang="en-US" dirty="0"/>
          </a:p>
        </p:txBody>
      </p:sp>
    </p:spTree>
    <p:extLst>
      <p:ext uri="{BB962C8B-B14F-4D97-AF65-F5344CB8AC3E}">
        <p14:creationId xmlns:p14="http://schemas.microsoft.com/office/powerpoint/2010/main" val="860602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2600"/>
            <a:ext cx="9144000" cy="3224508"/>
          </a:xfrm>
          <a:prstGeom prst="rect">
            <a:avLst/>
          </a:prstGeom>
        </p:spPr>
      </p:pic>
      <p:sp>
        <p:nvSpPr>
          <p:cNvPr id="56" name="Title 1"/>
          <p:cNvSpPr>
            <a:spLocks noGrp="1"/>
          </p:cNvSpPr>
          <p:nvPr>
            <p:ph type="title"/>
          </p:nvPr>
        </p:nvSpPr>
        <p:spPr>
          <a:xfrm>
            <a:off x="457200" y="274638"/>
            <a:ext cx="8229600" cy="1143000"/>
          </a:xfrm>
        </p:spPr>
        <p:txBody>
          <a:bodyPr/>
          <a:lstStyle/>
          <a:p>
            <a:r>
              <a:rPr lang="en-US" dirty="0" smtClean="0"/>
              <a:t>Workflow</a:t>
            </a:r>
            <a:endParaRPr lang="en-US" dirty="0"/>
          </a:p>
        </p:txBody>
      </p:sp>
    </p:spTree>
    <p:extLst>
      <p:ext uri="{BB962C8B-B14F-4D97-AF65-F5344CB8AC3E}">
        <p14:creationId xmlns:p14="http://schemas.microsoft.com/office/powerpoint/2010/main" val="2112212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openModell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060" y="3668216"/>
            <a:ext cx="2852606" cy="1002267"/>
          </a:xfrm>
          <a:prstGeom prst="rect">
            <a:avLst/>
          </a:prstGeom>
        </p:spPr>
      </p:pic>
      <p:pic>
        <p:nvPicPr>
          <p:cNvPr id="14" name="Picture 13" descr="mapwithdot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81" y="1829364"/>
            <a:ext cx="1511208" cy="797582"/>
          </a:xfrm>
          <a:prstGeom prst="rect">
            <a:avLst/>
          </a:prstGeom>
        </p:spPr>
      </p:pic>
      <p:sp>
        <p:nvSpPr>
          <p:cNvPr id="2" name="Title 1"/>
          <p:cNvSpPr>
            <a:spLocks noGrp="1"/>
          </p:cNvSpPr>
          <p:nvPr>
            <p:ph type="title"/>
          </p:nvPr>
        </p:nvSpPr>
        <p:spPr>
          <a:xfrm>
            <a:off x="609600" y="152400"/>
            <a:ext cx="8229600" cy="1143000"/>
          </a:xfrm>
        </p:spPr>
        <p:txBody>
          <a:bodyPr>
            <a:normAutofit fontScale="90000"/>
          </a:bodyPr>
          <a:lstStyle/>
          <a:p>
            <a:r>
              <a:rPr lang="en-US" dirty="0" smtClean="0"/>
              <a:t>Lifemapper:</a:t>
            </a:r>
            <a:br>
              <a:rPr lang="en-US" dirty="0" smtClean="0"/>
            </a:br>
            <a:r>
              <a:rPr lang="en-US" dirty="0" smtClean="0"/>
              <a:t>LmSDM: Species Distribution Modeling</a:t>
            </a:r>
            <a:endParaRPr lang="en-US" dirty="0"/>
          </a:p>
        </p:txBody>
      </p:sp>
      <p:grpSp>
        <p:nvGrpSpPr>
          <p:cNvPr id="3" name="Group 2"/>
          <p:cNvGrpSpPr/>
          <p:nvPr/>
        </p:nvGrpSpPr>
        <p:grpSpPr>
          <a:xfrm>
            <a:off x="629461" y="1899330"/>
            <a:ext cx="1960400" cy="1562241"/>
            <a:chOff x="529477" y="1128051"/>
            <a:chExt cx="4935675" cy="3933234"/>
          </a:xfrm>
        </p:grpSpPr>
        <p:pic>
          <p:nvPicPr>
            <p:cNvPr id="4" name="Picture 3" descr="lotu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477" y="3229376"/>
              <a:ext cx="2145864" cy="1831909"/>
            </a:xfrm>
            <a:prstGeom prst="rect">
              <a:avLst/>
            </a:prstGeom>
          </p:spPr>
        </p:pic>
        <p:pic>
          <p:nvPicPr>
            <p:cNvPr id="5" name="Picture 4" descr="wolf.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53268" y="2186252"/>
              <a:ext cx="2145864" cy="1831909"/>
            </a:xfrm>
            <a:prstGeom prst="rect">
              <a:avLst/>
            </a:prstGeom>
          </p:spPr>
        </p:pic>
        <p:pic>
          <p:nvPicPr>
            <p:cNvPr id="6" name="Picture 5" descr="snake_bi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9288" y="1128051"/>
              <a:ext cx="2145864" cy="1831909"/>
            </a:xfrm>
            <a:prstGeom prst="rect">
              <a:avLst/>
            </a:prstGeom>
          </p:spPr>
        </p:pic>
      </p:grpSp>
      <p:pic>
        <p:nvPicPr>
          <p:cNvPr id="9" name="Picture 8" descr="IPCC-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9090" y="4489061"/>
            <a:ext cx="1015943" cy="1423574"/>
          </a:xfrm>
          <a:prstGeom prst="rect">
            <a:avLst/>
          </a:prstGeom>
        </p:spPr>
      </p:pic>
      <p:sp>
        <p:nvSpPr>
          <p:cNvPr id="17" name="Right Arrow 16"/>
          <p:cNvSpPr/>
          <p:nvPr/>
        </p:nvSpPr>
        <p:spPr>
          <a:xfrm rot="2160000">
            <a:off x="2424649" y="3170326"/>
            <a:ext cx="1204249"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9080000">
            <a:off x="2275413" y="4738183"/>
            <a:ext cx="1325265"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6766280" y="3363416"/>
            <a:ext cx="2320373" cy="1512508"/>
            <a:chOff x="7290572" y="2977736"/>
            <a:chExt cx="2320373" cy="1512508"/>
          </a:xfrm>
        </p:grpSpPr>
        <p:pic>
          <p:nvPicPr>
            <p:cNvPr id="13" name="Picture 12" descr="mapwithpatchesversio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0572" y="2977736"/>
              <a:ext cx="1710773" cy="902908"/>
            </a:xfrm>
            <a:prstGeom prst="rect">
              <a:avLst/>
            </a:prstGeom>
          </p:spPr>
        </p:pic>
        <p:pic>
          <p:nvPicPr>
            <p:cNvPr id="20" name="Picture 19" descr="mapwithpatchesversio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2972" y="3130136"/>
              <a:ext cx="1710773" cy="902908"/>
            </a:xfrm>
            <a:prstGeom prst="rect">
              <a:avLst/>
            </a:prstGeom>
          </p:spPr>
        </p:pic>
        <p:pic>
          <p:nvPicPr>
            <p:cNvPr id="21" name="Picture 20" descr="mapwithpatchesversio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5372" y="3282536"/>
              <a:ext cx="1710773" cy="902908"/>
            </a:xfrm>
            <a:prstGeom prst="rect">
              <a:avLst/>
            </a:prstGeom>
          </p:spPr>
        </p:pic>
        <p:pic>
          <p:nvPicPr>
            <p:cNvPr id="22" name="Picture 21" descr="mapwithpatchesversio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7772" y="3434936"/>
              <a:ext cx="1710773" cy="902908"/>
            </a:xfrm>
            <a:prstGeom prst="rect">
              <a:avLst/>
            </a:prstGeom>
          </p:spPr>
        </p:pic>
        <p:pic>
          <p:nvPicPr>
            <p:cNvPr id="23" name="Picture 22" descr="mapwithpatchesversion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0172" y="3587336"/>
              <a:ext cx="1710773" cy="902908"/>
            </a:xfrm>
            <a:prstGeom prst="rect">
              <a:avLst/>
            </a:prstGeom>
          </p:spPr>
        </p:pic>
      </p:grpSp>
      <p:sp>
        <p:nvSpPr>
          <p:cNvPr id="19" name="Right Arrow 18"/>
          <p:cNvSpPr/>
          <p:nvPr/>
        </p:nvSpPr>
        <p:spPr>
          <a:xfrm>
            <a:off x="6168666" y="4004406"/>
            <a:ext cx="817106" cy="414318"/>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limate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341" y="5241032"/>
            <a:ext cx="1980896" cy="1100497"/>
          </a:xfrm>
          <a:prstGeom prst="rect">
            <a:avLst/>
          </a:prstGeom>
        </p:spPr>
      </p:pic>
      <p:pic>
        <p:nvPicPr>
          <p:cNvPr id="16" name="Picture 15" descr="hicks_jar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7572" y="2902535"/>
            <a:ext cx="1122289" cy="1122289"/>
          </a:xfrm>
          <a:prstGeom prst="rect">
            <a:avLst/>
          </a:prstGeom>
        </p:spPr>
      </p:pic>
      <p:sp>
        <p:nvSpPr>
          <p:cNvPr id="25" name="TextBox 24"/>
          <p:cNvSpPr txBox="1"/>
          <p:nvPr/>
        </p:nvSpPr>
        <p:spPr>
          <a:xfrm>
            <a:off x="379994" y="4050268"/>
            <a:ext cx="2506290" cy="369332"/>
          </a:xfrm>
          <a:prstGeom prst="rect">
            <a:avLst/>
          </a:prstGeom>
          <a:noFill/>
        </p:spPr>
        <p:txBody>
          <a:bodyPr wrap="none" rtlCol="0">
            <a:spAutoFit/>
          </a:bodyPr>
          <a:lstStyle/>
          <a:p>
            <a:r>
              <a:rPr lang="en-US" dirty="0" smtClean="0"/>
              <a:t>Species Occurrence Data</a:t>
            </a:r>
            <a:endParaRPr lang="en-US" dirty="0"/>
          </a:p>
        </p:txBody>
      </p:sp>
      <p:sp>
        <p:nvSpPr>
          <p:cNvPr id="26" name="TextBox 25"/>
          <p:cNvSpPr txBox="1"/>
          <p:nvPr/>
        </p:nvSpPr>
        <p:spPr>
          <a:xfrm>
            <a:off x="468592" y="6326295"/>
            <a:ext cx="2053417" cy="369332"/>
          </a:xfrm>
          <a:prstGeom prst="rect">
            <a:avLst/>
          </a:prstGeom>
          <a:noFill/>
        </p:spPr>
        <p:txBody>
          <a:bodyPr wrap="none" rtlCol="0">
            <a:spAutoFit/>
          </a:bodyPr>
          <a:lstStyle/>
          <a:p>
            <a:r>
              <a:rPr lang="en-US" dirty="0" smtClean="0"/>
              <a:t>Environmental Data</a:t>
            </a:r>
            <a:endParaRPr lang="en-US" dirty="0"/>
          </a:p>
        </p:txBody>
      </p:sp>
      <p:sp>
        <p:nvSpPr>
          <p:cNvPr id="27" name="TextBox 26"/>
          <p:cNvSpPr txBox="1"/>
          <p:nvPr/>
        </p:nvSpPr>
        <p:spPr>
          <a:xfrm>
            <a:off x="3519458" y="4723524"/>
            <a:ext cx="2649208" cy="369332"/>
          </a:xfrm>
          <a:prstGeom prst="rect">
            <a:avLst/>
          </a:prstGeom>
          <a:noFill/>
        </p:spPr>
        <p:txBody>
          <a:bodyPr wrap="none" rtlCol="0">
            <a:spAutoFit/>
          </a:bodyPr>
          <a:lstStyle/>
          <a:p>
            <a:r>
              <a:rPr lang="en-US" dirty="0" smtClean="0"/>
              <a:t>SDM Modeling Algorithm</a:t>
            </a:r>
            <a:endParaRPr lang="en-US" dirty="0"/>
          </a:p>
        </p:txBody>
      </p:sp>
      <p:sp>
        <p:nvSpPr>
          <p:cNvPr id="28" name="TextBox 27"/>
          <p:cNvSpPr txBox="1"/>
          <p:nvPr/>
        </p:nvSpPr>
        <p:spPr>
          <a:xfrm>
            <a:off x="7168144" y="4872145"/>
            <a:ext cx="1830587" cy="369332"/>
          </a:xfrm>
          <a:prstGeom prst="rect">
            <a:avLst/>
          </a:prstGeom>
          <a:noFill/>
        </p:spPr>
        <p:txBody>
          <a:bodyPr wrap="none" rtlCol="0">
            <a:spAutoFit/>
          </a:bodyPr>
          <a:lstStyle/>
          <a:p>
            <a:r>
              <a:rPr lang="en-US" dirty="0" smtClean="0"/>
              <a:t>Predicted Habitat</a:t>
            </a:r>
            <a:endParaRPr lang="en-US" dirty="0"/>
          </a:p>
        </p:txBody>
      </p:sp>
      <p:pic>
        <p:nvPicPr>
          <p:cNvPr id="3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l="10626" t="9200" r="10001" b="7600"/>
          <a:stretch>
            <a:fillRect/>
          </a:stretch>
        </p:blipFill>
        <p:spPr bwMode="auto">
          <a:xfrm>
            <a:off x="229539" y="2295509"/>
            <a:ext cx="2513661" cy="18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descr="Screen Shot 2012-10-04 at 2.15.45 PM.png"/>
          <p:cNvPicPr>
            <a:picLocks noChangeAspect="1"/>
          </p:cNvPicPr>
          <p:nvPr/>
        </p:nvPicPr>
        <p:blipFill rotWithShape="1">
          <a:blip r:embed="rId13"/>
          <a:srcRect t="29747"/>
          <a:stretch/>
        </p:blipFill>
        <p:spPr>
          <a:xfrm>
            <a:off x="0" y="1371600"/>
            <a:ext cx="2361824" cy="1538440"/>
          </a:xfrm>
          <a:prstGeom prst="rect">
            <a:avLst/>
          </a:prstGeom>
        </p:spPr>
      </p:pic>
      <p:pic>
        <p:nvPicPr>
          <p:cNvPr id="33" name="Picture 5"/>
          <p:cNvPicPr>
            <a:picLocks noChangeAspect="1" noChangeArrowheads="1"/>
          </p:cNvPicPr>
          <p:nvPr/>
        </p:nvPicPr>
        <p:blipFill>
          <a:blip r:embed="rId14" cstate="print">
            <a:extLst>
              <a:ext uri="{28A0092B-C50C-407E-A947-70E740481C1C}">
                <a14:useLocalDpi xmlns:a14="http://schemas.microsoft.com/office/drawing/2010/main" val="0"/>
              </a:ext>
            </a:extLst>
          </a:blip>
          <a:srcRect l="12500" t="14000" r="12227" b="14000"/>
          <a:stretch>
            <a:fillRect/>
          </a:stretch>
        </p:blipFill>
        <p:spPr bwMode="auto">
          <a:xfrm>
            <a:off x="2225225" y="1219200"/>
            <a:ext cx="2118175" cy="139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
          <p:cNvPicPr>
            <a:picLocks noChangeAspect="1" noChangeArrowheads="1"/>
          </p:cNvPicPr>
          <p:nvPr/>
        </p:nvPicPr>
        <p:blipFill>
          <a:blip r:embed="rId15" cstate="print">
            <a:extLst>
              <a:ext uri="{28A0092B-C50C-407E-A947-70E740481C1C}">
                <a14:useLocalDpi xmlns:a14="http://schemas.microsoft.com/office/drawing/2010/main" val="0"/>
              </a:ext>
            </a:extLst>
          </a:blip>
          <a:srcRect l="20000" t="9200" r="14375" b="21201"/>
          <a:stretch>
            <a:fillRect/>
          </a:stretch>
        </p:blipFill>
        <p:spPr bwMode="auto">
          <a:xfrm>
            <a:off x="152400" y="4564441"/>
            <a:ext cx="2590800" cy="214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7" descr="Screen Shot 2012-10-05 at 12.04.05 PM.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67000" y="5204948"/>
            <a:ext cx="1865352" cy="1500652"/>
          </a:xfrm>
          <a:prstGeom prst="rect">
            <a:avLst/>
          </a:prstGeom>
        </p:spPr>
      </p:pic>
    </p:spTree>
    <p:extLst>
      <p:ext uri="{BB962C8B-B14F-4D97-AF65-F5344CB8AC3E}">
        <p14:creationId xmlns:p14="http://schemas.microsoft.com/office/powerpoint/2010/main" val="602268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1386</TotalTime>
  <Words>1868</Words>
  <Application>Microsoft Office PowerPoint</Application>
  <PresentationFormat>On-screen Show (4:3)</PresentationFormat>
  <Paragraphs>188</Paragraphs>
  <Slides>21</Slides>
  <Notes>8</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Experimenters, infrastructure, and data providers</vt:lpstr>
      <vt:lpstr>Biodiversity Research</vt:lpstr>
      <vt:lpstr>Motivation</vt:lpstr>
      <vt:lpstr>Rationale for the interoperability experiment</vt:lpstr>
      <vt:lpstr>Experiment</vt:lpstr>
      <vt:lpstr>Data</vt:lpstr>
      <vt:lpstr>Workflow</vt:lpstr>
      <vt:lpstr>Lifemapper: LmSDM: Species Distribution Modeling</vt:lpstr>
      <vt:lpstr>PowerPoint Presentation</vt:lpstr>
      <vt:lpstr>PAM Basics </vt:lpstr>
      <vt:lpstr>PowerPoint Presentation</vt:lpstr>
      <vt:lpstr>Design for Collaboration</vt:lpstr>
      <vt:lpstr>Cataloging Metadata</vt:lpstr>
      <vt:lpstr>Esri GeoPortal Server</vt:lpstr>
      <vt:lpstr>The workflow (Demo)</vt:lpstr>
      <vt:lpstr>Open Problems</vt:lpstr>
      <vt:lpstr>Open Problems</vt:lpstr>
      <vt:lpstr>Open Problems</vt:lpstr>
      <vt:lpstr>Future PRAGMA Biodiversity Expedition</vt:lpstr>
      <vt:lpstr>Thank You!</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Data Exchange Using PRAGMA Cloud</dc:title>
  <dc:creator>toshiba</dc:creator>
  <cp:lastModifiedBy>toshiba</cp:lastModifiedBy>
  <cp:revision>27</cp:revision>
  <dcterms:created xsi:type="dcterms:W3CDTF">2012-10-09T04:54:37Z</dcterms:created>
  <dcterms:modified xsi:type="dcterms:W3CDTF">2012-10-11T08:28:23Z</dcterms:modified>
</cp:coreProperties>
</file>